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diagrams/layout2.xml" ContentType="application/vnd.openxmlformats-officedocument.drawingml.diagramLayou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84"/>
  </p:notesMasterIdLst>
  <p:sldIdLst>
    <p:sldId id="256" r:id="rId2"/>
    <p:sldId id="304" r:id="rId3"/>
    <p:sldId id="305" r:id="rId4"/>
    <p:sldId id="512" r:id="rId5"/>
    <p:sldId id="507" r:id="rId6"/>
    <p:sldId id="510" r:id="rId7"/>
    <p:sldId id="511" r:id="rId8"/>
    <p:sldId id="437" r:id="rId9"/>
    <p:sldId id="514" r:id="rId10"/>
    <p:sldId id="515" r:id="rId11"/>
    <p:sldId id="320" r:id="rId12"/>
    <p:sldId id="322" r:id="rId13"/>
    <p:sldId id="496" r:id="rId14"/>
    <p:sldId id="497" r:id="rId15"/>
    <p:sldId id="498" r:id="rId16"/>
    <p:sldId id="499" r:id="rId17"/>
    <p:sldId id="500" r:id="rId18"/>
    <p:sldId id="531" r:id="rId19"/>
    <p:sldId id="517" r:id="rId20"/>
    <p:sldId id="532" r:id="rId21"/>
    <p:sldId id="516" r:id="rId22"/>
    <p:sldId id="518" r:id="rId23"/>
    <p:sldId id="386" r:id="rId24"/>
    <p:sldId id="387" r:id="rId25"/>
    <p:sldId id="388" r:id="rId26"/>
    <p:sldId id="389" r:id="rId27"/>
    <p:sldId id="520" r:id="rId28"/>
    <p:sldId id="533" r:id="rId29"/>
    <p:sldId id="459" r:id="rId30"/>
    <p:sldId id="521" r:id="rId31"/>
    <p:sldId id="501" r:id="rId32"/>
    <p:sldId id="502" r:id="rId33"/>
    <p:sldId id="504" r:id="rId34"/>
    <p:sldId id="505" r:id="rId35"/>
    <p:sldId id="506" r:id="rId36"/>
    <p:sldId id="450" r:id="rId37"/>
    <p:sldId id="535" r:id="rId38"/>
    <p:sldId id="536" r:id="rId39"/>
    <p:sldId id="537" r:id="rId40"/>
    <p:sldId id="538" r:id="rId41"/>
    <p:sldId id="539" r:id="rId42"/>
    <p:sldId id="540" r:id="rId43"/>
    <p:sldId id="542" r:id="rId44"/>
    <p:sldId id="549" r:id="rId45"/>
    <p:sldId id="550" r:id="rId46"/>
    <p:sldId id="552" r:id="rId47"/>
    <p:sldId id="340" r:id="rId48"/>
    <p:sldId id="571" r:id="rId49"/>
    <p:sldId id="261" r:id="rId50"/>
    <p:sldId id="453" r:id="rId51"/>
    <p:sldId id="451" r:id="rId52"/>
    <p:sldId id="338" r:id="rId53"/>
    <p:sldId id="339" r:id="rId54"/>
    <p:sldId id="424" r:id="rId55"/>
    <p:sldId id="475" r:id="rId56"/>
    <p:sldId id="438" r:id="rId57"/>
    <p:sldId id="559" r:id="rId58"/>
    <p:sldId id="564" r:id="rId59"/>
    <p:sldId id="565" r:id="rId60"/>
    <p:sldId id="566" r:id="rId61"/>
    <p:sldId id="567" r:id="rId62"/>
    <p:sldId id="580" r:id="rId63"/>
    <p:sldId id="362" r:id="rId64"/>
    <p:sldId id="365" r:id="rId65"/>
    <p:sldId id="581" r:id="rId66"/>
    <p:sldId id="569" r:id="rId67"/>
    <p:sldId id="578" r:id="rId68"/>
    <p:sldId id="579" r:id="rId69"/>
    <p:sldId id="523" r:id="rId70"/>
    <p:sldId id="425" r:id="rId71"/>
    <p:sldId id="366" r:id="rId72"/>
    <p:sldId id="560" r:id="rId73"/>
    <p:sldId id="367" r:id="rId74"/>
    <p:sldId id="460" r:id="rId75"/>
    <p:sldId id="476" r:id="rId76"/>
    <p:sldId id="368" r:id="rId77"/>
    <p:sldId id="582" r:id="rId78"/>
    <p:sldId id="570" r:id="rId79"/>
    <p:sldId id="477" r:id="rId80"/>
    <p:sldId id="526" r:id="rId81"/>
    <p:sldId id="527" r:id="rId82"/>
    <p:sldId id="524"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6912" autoAdjust="0"/>
    <p:restoredTop sz="95161" autoAdjust="0"/>
  </p:normalViewPr>
  <p:slideViewPr>
    <p:cSldViewPr snapToGrid="0" snapToObjects="1">
      <p:cViewPr>
        <p:scale>
          <a:sx n="66" d="100"/>
          <a:sy n="66" d="100"/>
        </p:scale>
        <p:origin x="-1248" y="-174"/>
      </p:cViewPr>
      <p:guideLst>
        <p:guide orient="horz" pos="2160"/>
        <p:guide pos="2880"/>
      </p:guideLst>
    </p:cSldViewPr>
  </p:slideViewPr>
  <p:outlineViewPr>
    <p:cViewPr>
      <p:scale>
        <a:sx n="33" d="100"/>
        <a:sy n="33" d="100"/>
      </p:scale>
      <p:origin x="0" y="16722"/>
    </p:cViewPr>
  </p:outlineViewPr>
  <p:notesTextViewPr>
    <p:cViewPr>
      <p:scale>
        <a:sx n="100" d="100"/>
        <a:sy n="100" d="100"/>
      </p:scale>
      <p:origin x="0" y="0"/>
    </p:cViewPr>
  </p:notesTextViewPr>
  <p:sorterViewPr>
    <p:cViewPr>
      <p:scale>
        <a:sx n="60" d="100"/>
        <a:sy n="60" d="100"/>
      </p:scale>
      <p:origin x="0" y="62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375" b="1" i="0" u="none" strike="noStrike" baseline="0">
                <a:solidFill>
                  <a:schemeClr val="tx1"/>
                </a:solidFill>
                <a:latin typeface="AGaramond"/>
                <a:ea typeface="AGaramond"/>
                <a:cs typeface="AGaramond"/>
              </a:defRPr>
            </a:pPr>
            <a:r>
              <a:rPr lang="en-US" dirty="0">
                <a:latin typeface="+mn-lt"/>
              </a:rPr>
              <a:t>Learn Object-Name,          Test Name-Object
Age: 17 months</a:t>
            </a:r>
          </a:p>
        </c:rich>
      </c:tx>
      <c:layout>
        <c:manualLayout>
          <c:xMode val="edge"/>
          <c:yMode val="edge"/>
          <c:x val="0.26649746192893431"/>
          <c:y val="2.9100529100529116E-2"/>
        </c:manualLayout>
      </c:layout>
      <c:spPr>
        <a:noFill/>
        <a:ln w="27423">
          <a:noFill/>
        </a:ln>
      </c:spPr>
    </c:title>
    <c:view3D>
      <c:hPercent val="5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33248730964467227"/>
          <c:y val="0.39417989417989602"/>
          <c:w val="0.64213197969543401"/>
          <c:h val="0.52645502645502862"/>
        </c:manualLayout>
      </c:layout>
      <c:bar3DChart>
        <c:barDir val="col"/>
        <c:grouping val="clustered"/>
        <c:ser>
          <c:idx val="0"/>
          <c:order val="0"/>
          <c:tx>
            <c:strRef>
              <c:f>Sheet1!$A$2</c:f>
              <c:strCache>
                <c:ptCount val="1"/>
                <c:pt idx="0">
                  <c:v>East</c:v>
                </c:pt>
              </c:strCache>
            </c:strRef>
          </c:tx>
          <c:spPr>
            <a:solidFill>
              <a:srgbClr val="FFFF00"/>
            </a:solidFill>
            <a:ln w="13712">
              <a:solidFill>
                <a:schemeClr val="tx1"/>
              </a:solidFill>
              <a:prstDash val="solid"/>
            </a:ln>
          </c:spPr>
          <c:cat>
            <c:numRef>
              <c:f>Sheet1!$B$1:$B$1</c:f>
              <c:numCache>
                <c:formatCode>General</c:formatCode>
                <c:ptCount val="1"/>
              </c:numCache>
            </c:numRef>
          </c:cat>
          <c:val>
            <c:numRef>
              <c:f>Sheet1!$B$2:$B$2</c:f>
              <c:numCache>
                <c:formatCode>General</c:formatCode>
                <c:ptCount val="1"/>
                <c:pt idx="0">
                  <c:v>87.5</c:v>
                </c:pt>
              </c:numCache>
            </c:numRef>
          </c:val>
        </c:ser>
        <c:gapDepth val="0"/>
        <c:shape val="box"/>
        <c:axId val="108908544"/>
        <c:axId val="108911232"/>
        <c:axId val="0"/>
      </c:bar3DChart>
      <c:catAx>
        <c:axId val="108908544"/>
        <c:scaling>
          <c:orientation val="minMax"/>
        </c:scaling>
        <c:axPos val="b"/>
        <c:numFmt formatCode="General" sourceLinked="1"/>
        <c:tickLblPos val="low"/>
        <c:spPr>
          <a:ln w="3428">
            <a:solidFill>
              <a:schemeClr val="tx1"/>
            </a:solidFill>
            <a:prstDash val="solid"/>
          </a:ln>
        </c:spPr>
        <c:txPr>
          <a:bodyPr rot="0" vert="horz"/>
          <a:lstStyle/>
          <a:p>
            <a:pPr>
              <a:defRPr sz="1943" b="1" i="0" u="none" strike="noStrike" baseline="0">
                <a:solidFill>
                  <a:schemeClr val="tx1"/>
                </a:solidFill>
                <a:latin typeface="Times New Roman"/>
                <a:ea typeface="Times New Roman"/>
                <a:cs typeface="Times New Roman"/>
              </a:defRPr>
            </a:pPr>
            <a:endParaRPr lang="en-US"/>
          </a:p>
        </c:txPr>
        <c:crossAx val="108911232"/>
        <c:crosses val="autoZero"/>
        <c:auto val="1"/>
        <c:lblAlgn val="ctr"/>
        <c:lblOffset val="100"/>
        <c:tickLblSkip val="1"/>
        <c:tickMarkSkip val="1"/>
      </c:catAx>
      <c:valAx>
        <c:axId val="108911232"/>
        <c:scaling>
          <c:orientation val="minMax"/>
        </c:scaling>
        <c:axPos val="l"/>
        <c:majorGridlines>
          <c:spPr>
            <a:ln w="3428">
              <a:solidFill>
                <a:schemeClr val="tx1"/>
              </a:solidFill>
              <a:prstDash val="solid"/>
            </a:ln>
          </c:spPr>
        </c:majorGridlines>
        <c:title>
          <c:tx>
            <c:rich>
              <a:bodyPr/>
              <a:lstStyle/>
              <a:p>
                <a:pPr>
                  <a:defRPr sz="1943" b="1" i="0" u="none" strike="noStrike" baseline="0">
                    <a:solidFill>
                      <a:schemeClr val="tx1"/>
                    </a:solidFill>
                    <a:latin typeface="AGaramond"/>
                    <a:ea typeface="AGaramond"/>
                    <a:cs typeface="AGaramond"/>
                  </a:defRPr>
                </a:pPr>
                <a:r>
                  <a:rPr lang="en-US" dirty="0">
                    <a:latin typeface="+mn-lt"/>
                  </a:rPr>
                  <a:t>Percent correct</a:t>
                </a:r>
              </a:p>
            </c:rich>
          </c:tx>
          <c:layout>
            <c:manualLayout>
              <c:xMode val="edge"/>
              <c:yMode val="edge"/>
              <c:x val="2.7918781725888304E-2"/>
              <c:y val="0.56349206349206149"/>
            </c:manualLayout>
          </c:layout>
          <c:spPr>
            <a:noFill/>
            <a:ln w="27423">
              <a:noFill/>
            </a:ln>
          </c:spPr>
        </c:title>
        <c:numFmt formatCode="General" sourceLinked="1"/>
        <c:tickLblPos val="nextTo"/>
        <c:spPr>
          <a:ln w="3428">
            <a:solidFill>
              <a:schemeClr val="tx1"/>
            </a:solidFill>
            <a:prstDash val="solid"/>
          </a:ln>
        </c:spPr>
        <c:txPr>
          <a:bodyPr rot="0" vert="horz"/>
          <a:lstStyle/>
          <a:p>
            <a:pPr>
              <a:defRPr sz="1943" b="1" i="0" u="none" strike="noStrike" baseline="0">
                <a:solidFill>
                  <a:schemeClr val="tx1"/>
                </a:solidFill>
                <a:latin typeface="Times New Roman"/>
                <a:ea typeface="Times New Roman"/>
                <a:cs typeface="Times New Roman"/>
              </a:defRPr>
            </a:pPr>
            <a:endParaRPr lang="en-US"/>
          </a:p>
        </c:txPr>
        <c:crossAx val="108908544"/>
        <c:crosses val="autoZero"/>
        <c:crossBetween val="between"/>
      </c:valAx>
      <c:spPr>
        <a:noFill/>
        <a:ln w="27423">
          <a:noFill/>
        </a:ln>
      </c:spPr>
    </c:plotArea>
    <c:plotVisOnly val="1"/>
    <c:dispBlanksAs val="gap"/>
  </c:chart>
  <c:spPr>
    <a:noFill/>
    <a:ln>
      <a:noFill/>
    </a:ln>
  </c:spPr>
  <c:txPr>
    <a:bodyPr/>
    <a:lstStyle/>
    <a:p>
      <a:pPr>
        <a:defRPr sz="1943" b="1" i="0" u="none" strike="noStrike" baseline="0">
          <a:solidFill>
            <a:schemeClr val="tx1"/>
          </a:solidFill>
          <a:latin typeface="Times New Roman"/>
          <a:ea typeface="Times New Roman"/>
          <a:cs typeface="Times New Roma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047" b="1" i="0" u="none" strike="noStrike" baseline="0">
                <a:solidFill>
                  <a:schemeClr val="tx1"/>
                </a:solidFill>
                <a:latin typeface="AGaramond"/>
                <a:ea typeface="AGaramond"/>
                <a:cs typeface="AGaramond"/>
              </a:defRPr>
            </a:pPr>
            <a:r>
              <a:rPr lang="en-US" sz="2400" dirty="0">
                <a:latin typeface="+mn-lt"/>
              </a:rPr>
              <a:t>Name-Sound
Sound-Name
Age: 23 months</a:t>
            </a:r>
          </a:p>
        </c:rich>
      </c:tx>
      <c:layout>
        <c:manualLayout>
          <c:xMode val="edge"/>
          <c:yMode val="edge"/>
          <c:x val="0.36548223350253844"/>
          <c:y val="2.9100529100529106E-2"/>
        </c:manualLayout>
      </c:layout>
      <c:spPr>
        <a:noFill/>
        <a:ln w="23633">
          <a:noFill/>
        </a:ln>
      </c:spPr>
    </c:title>
    <c:view3D>
      <c:hPercent val="5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33248730964467227"/>
          <c:y val="0.39417989417989602"/>
          <c:w val="0.64213197969543401"/>
          <c:h val="0.52645502645502862"/>
        </c:manualLayout>
      </c:layout>
      <c:bar3DChart>
        <c:barDir val="col"/>
        <c:grouping val="clustered"/>
        <c:ser>
          <c:idx val="0"/>
          <c:order val="0"/>
          <c:tx>
            <c:strRef>
              <c:f>Sheet1!$A$2</c:f>
              <c:strCache>
                <c:ptCount val="1"/>
              </c:strCache>
            </c:strRef>
          </c:tx>
          <c:spPr>
            <a:solidFill>
              <a:srgbClr val="FFFF00"/>
            </a:solidFill>
            <a:ln w="11816">
              <a:solidFill>
                <a:schemeClr val="tx1"/>
              </a:solidFill>
              <a:prstDash val="solid"/>
            </a:ln>
          </c:spPr>
          <c:cat>
            <c:numRef>
              <c:f>Sheet1!$B$1:$B$1</c:f>
              <c:numCache>
                <c:formatCode>General</c:formatCode>
                <c:ptCount val="1"/>
              </c:numCache>
            </c:numRef>
          </c:cat>
          <c:val>
            <c:numRef>
              <c:f>Sheet1!$B$2:$B$2</c:f>
              <c:numCache>
                <c:formatCode>General</c:formatCode>
                <c:ptCount val="1"/>
                <c:pt idx="0">
                  <c:v>90</c:v>
                </c:pt>
              </c:numCache>
            </c:numRef>
          </c:val>
        </c:ser>
        <c:gapDepth val="0"/>
        <c:shape val="box"/>
        <c:axId val="129972096"/>
        <c:axId val="129973632"/>
        <c:axId val="0"/>
      </c:bar3DChart>
      <c:catAx>
        <c:axId val="129972096"/>
        <c:scaling>
          <c:orientation val="minMax"/>
        </c:scaling>
        <c:axPos val="b"/>
        <c:numFmt formatCode="General" sourceLinked="1"/>
        <c:tickLblPos val="low"/>
        <c:spPr>
          <a:ln w="2954">
            <a:solidFill>
              <a:schemeClr val="tx1"/>
            </a:solidFill>
            <a:prstDash val="solid"/>
          </a:ln>
        </c:spPr>
        <c:txPr>
          <a:bodyPr rot="0" vert="horz"/>
          <a:lstStyle/>
          <a:p>
            <a:pPr>
              <a:defRPr sz="1675" b="1" i="0" u="none" strike="noStrike" baseline="0">
                <a:solidFill>
                  <a:schemeClr val="tx1"/>
                </a:solidFill>
                <a:latin typeface="Times New Roman"/>
                <a:ea typeface="Times New Roman"/>
                <a:cs typeface="Times New Roman"/>
              </a:defRPr>
            </a:pPr>
            <a:endParaRPr lang="en-US"/>
          </a:p>
        </c:txPr>
        <c:crossAx val="129973632"/>
        <c:crosses val="autoZero"/>
        <c:auto val="1"/>
        <c:lblAlgn val="ctr"/>
        <c:lblOffset val="100"/>
        <c:tickLblSkip val="1"/>
        <c:tickMarkSkip val="1"/>
      </c:catAx>
      <c:valAx>
        <c:axId val="129973632"/>
        <c:scaling>
          <c:orientation val="minMax"/>
        </c:scaling>
        <c:axPos val="l"/>
        <c:majorGridlines>
          <c:spPr>
            <a:ln w="2954">
              <a:solidFill>
                <a:schemeClr val="tx1"/>
              </a:solidFill>
              <a:prstDash val="solid"/>
            </a:ln>
          </c:spPr>
        </c:majorGridlines>
        <c:title>
          <c:tx>
            <c:rich>
              <a:bodyPr/>
              <a:lstStyle/>
              <a:p>
                <a:pPr>
                  <a:defRPr sz="1675" b="1" i="0" u="none" strike="noStrike" baseline="0">
                    <a:solidFill>
                      <a:schemeClr val="tx1"/>
                    </a:solidFill>
                    <a:latin typeface="AGaramond"/>
                    <a:ea typeface="AGaramond"/>
                    <a:cs typeface="AGaramond"/>
                  </a:defRPr>
                </a:pPr>
                <a:r>
                  <a:rPr lang="en-US" dirty="0">
                    <a:latin typeface="+mn-lt"/>
                  </a:rPr>
                  <a:t>Percent correct</a:t>
                </a:r>
              </a:p>
            </c:rich>
          </c:tx>
          <c:layout>
            <c:manualLayout>
              <c:xMode val="edge"/>
              <c:yMode val="edge"/>
              <c:x val="2.7918781725888304E-2"/>
              <c:y val="0.56349206349206149"/>
            </c:manualLayout>
          </c:layout>
          <c:spPr>
            <a:noFill/>
            <a:ln w="23633">
              <a:noFill/>
            </a:ln>
          </c:spPr>
        </c:title>
        <c:numFmt formatCode="General" sourceLinked="1"/>
        <c:tickLblPos val="nextTo"/>
        <c:spPr>
          <a:ln w="2954">
            <a:solidFill>
              <a:schemeClr val="tx1"/>
            </a:solidFill>
            <a:prstDash val="solid"/>
          </a:ln>
        </c:spPr>
        <c:txPr>
          <a:bodyPr rot="0" vert="horz"/>
          <a:lstStyle/>
          <a:p>
            <a:pPr>
              <a:defRPr sz="1675" b="1" i="0" u="none" strike="noStrike" baseline="0">
                <a:solidFill>
                  <a:schemeClr val="tx1"/>
                </a:solidFill>
                <a:latin typeface="Times New Roman"/>
                <a:ea typeface="Times New Roman"/>
                <a:cs typeface="Times New Roman"/>
              </a:defRPr>
            </a:pPr>
            <a:endParaRPr lang="en-US"/>
          </a:p>
        </c:txPr>
        <c:crossAx val="129972096"/>
        <c:crosses val="autoZero"/>
        <c:crossBetween val="between"/>
      </c:valAx>
      <c:spPr>
        <a:noFill/>
        <a:ln w="23633">
          <a:noFill/>
        </a:ln>
      </c:spPr>
    </c:plotArea>
    <c:plotVisOnly val="1"/>
    <c:dispBlanksAs val="gap"/>
  </c:chart>
  <c:spPr>
    <a:noFill/>
    <a:ln>
      <a:noFill/>
    </a:ln>
  </c:spPr>
  <c:txPr>
    <a:bodyPr/>
    <a:lstStyle/>
    <a:p>
      <a:pPr>
        <a:defRPr sz="1675" b="1" i="0" u="none" strike="noStrike" baseline="0">
          <a:solidFill>
            <a:schemeClr val="tx1"/>
          </a:solidFill>
          <a:latin typeface="Times New Roman"/>
          <a:ea typeface="Times New Roman"/>
          <a:cs typeface="Times New Roma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33" b="1" i="0" u="none" strike="noStrike" baseline="0">
                <a:solidFill>
                  <a:schemeClr val="tx1"/>
                </a:solidFill>
                <a:latin typeface="AGaramond"/>
                <a:ea typeface="AGaramond"/>
                <a:cs typeface="AGaramond"/>
              </a:defRPr>
            </a:pPr>
            <a:r>
              <a:rPr lang="en-US" sz="2800" dirty="0">
                <a:latin typeface="+mn-lt"/>
              </a:rPr>
              <a:t>Expose Novel Name-Picture
Test Novel Picture-Name</a:t>
            </a:r>
          </a:p>
        </c:rich>
      </c:tx>
      <c:layout>
        <c:manualLayout>
          <c:xMode val="edge"/>
          <c:yMode val="edge"/>
          <c:x val="0.15408730386803832"/>
          <c:y val="2.2517806820888811E-3"/>
        </c:manualLayout>
      </c:layout>
      <c:spPr>
        <a:noFill/>
        <a:ln w="21166">
          <a:noFill/>
        </a:ln>
      </c:spPr>
    </c:title>
    <c:view3D>
      <c:hPercent val="6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9705215419501102"/>
          <c:y val="0.39099526066350732"/>
          <c:w val="0.6802721088435365"/>
          <c:h val="0.37440758293838938"/>
        </c:manualLayout>
      </c:layout>
      <c:bar3DChart>
        <c:barDir val="col"/>
        <c:grouping val="clustered"/>
        <c:ser>
          <c:idx val="0"/>
          <c:order val="0"/>
          <c:tx>
            <c:strRef>
              <c:f>Sheet1!$A$2</c:f>
              <c:strCache>
                <c:ptCount val="1"/>
              </c:strCache>
            </c:strRef>
          </c:tx>
          <c:spPr>
            <a:solidFill>
              <a:srgbClr val="FFFF00"/>
            </a:solidFill>
            <a:ln w="10583">
              <a:solidFill>
                <a:schemeClr val="tx1"/>
              </a:solidFill>
              <a:prstDash val="solid"/>
            </a:ln>
          </c:spPr>
          <c:cat>
            <c:numRef>
              <c:f>Sheet1!$B$1:$E$1</c:f>
              <c:numCache>
                <c:formatCode>General</c:formatCode>
                <c:ptCount val="4"/>
                <c:pt idx="0">
                  <c:v>16</c:v>
                </c:pt>
                <c:pt idx="1">
                  <c:v>24</c:v>
                </c:pt>
                <c:pt idx="2">
                  <c:v>26</c:v>
                </c:pt>
                <c:pt idx="3">
                  <c:v>27</c:v>
                </c:pt>
              </c:numCache>
            </c:numRef>
          </c:cat>
          <c:val>
            <c:numRef>
              <c:f>Sheet1!$B$2:$E$2</c:f>
              <c:numCache>
                <c:formatCode>General</c:formatCode>
                <c:ptCount val="4"/>
                <c:pt idx="0">
                  <c:v>0</c:v>
                </c:pt>
                <c:pt idx="1">
                  <c:v>14</c:v>
                </c:pt>
                <c:pt idx="2">
                  <c:v>33</c:v>
                </c:pt>
                <c:pt idx="3">
                  <c:v>100</c:v>
                </c:pt>
              </c:numCache>
            </c:numRef>
          </c:val>
        </c:ser>
        <c:gapDepth val="0"/>
        <c:shape val="box"/>
        <c:axId val="144230272"/>
        <c:axId val="145031936"/>
        <c:axId val="0"/>
      </c:bar3DChart>
      <c:catAx>
        <c:axId val="144230272"/>
        <c:scaling>
          <c:orientation val="minMax"/>
        </c:scaling>
        <c:axPos val="b"/>
        <c:title>
          <c:tx>
            <c:rich>
              <a:bodyPr/>
              <a:lstStyle/>
              <a:p>
                <a:pPr>
                  <a:defRPr sz="1500" b="1" i="0" u="none" strike="noStrike" baseline="0">
                    <a:solidFill>
                      <a:schemeClr val="tx1"/>
                    </a:solidFill>
                    <a:latin typeface="AGaramond"/>
                    <a:ea typeface="AGaramond"/>
                    <a:cs typeface="AGaramond"/>
                  </a:defRPr>
                </a:pPr>
                <a:r>
                  <a:rPr lang="en-US" dirty="0">
                    <a:latin typeface="+mn-lt"/>
                  </a:rPr>
                  <a:t>Age in Months</a:t>
                </a:r>
              </a:p>
            </c:rich>
          </c:tx>
          <c:layout>
            <c:manualLayout>
              <c:xMode val="edge"/>
              <c:yMode val="edge"/>
              <c:x val="0.43083912868555702"/>
              <c:y val="0.91978511956276499"/>
            </c:manualLayout>
          </c:layout>
          <c:spPr>
            <a:noFill/>
            <a:ln w="21166">
              <a:noFill/>
            </a:ln>
          </c:spPr>
        </c:title>
        <c:numFmt formatCode="General" sourceLinked="1"/>
        <c:tickLblPos val="low"/>
        <c:spPr>
          <a:ln w="2646">
            <a:solidFill>
              <a:schemeClr val="tx1"/>
            </a:solidFill>
            <a:prstDash val="solid"/>
          </a:ln>
        </c:spPr>
        <c:txPr>
          <a:bodyPr rot="0" vert="horz"/>
          <a:lstStyle/>
          <a:p>
            <a:pPr>
              <a:defRPr sz="1500" b="1" i="0" u="none" strike="noStrike" baseline="0">
                <a:solidFill>
                  <a:schemeClr val="tx1"/>
                </a:solidFill>
                <a:latin typeface="Times New Roman"/>
                <a:ea typeface="Times New Roman"/>
                <a:cs typeface="Times New Roman"/>
              </a:defRPr>
            </a:pPr>
            <a:endParaRPr lang="en-US"/>
          </a:p>
        </c:txPr>
        <c:crossAx val="145031936"/>
        <c:crosses val="autoZero"/>
        <c:auto val="1"/>
        <c:lblAlgn val="ctr"/>
        <c:lblOffset val="100"/>
        <c:tickLblSkip val="1"/>
        <c:tickMarkSkip val="1"/>
      </c:catAx>
      <c:valAx>
        <c:axId val="145031936"/>
        <c:scaling>
          <c:orientation val="minMax"/>
        </c:scaling>
        <c:axPos val="l"/>
        <c:majorGridlines>
          <c:spPr>
            <a:ln w="2646">
              <a:solidFill>
                <a:schemeClr val="tx1"/>
              </a:solidFill>
              <a:prstDash val="solid"/>
            </a:ln>
          </c:spPr>
        </c:majorGridlines>
        <c:title>
          <c:tx>
            <c:rich>
              <a:bodyPr/>
              <a:lstStyle/>
              <a:p>
                <a:pPr>
                  <a:defRPr sz="1500" b="1" i="0" u="none" strike="noStrike" baseline="0">
                    <a:solidFill>
                      <a:schemeClr val="tx1"/>
                    </a:solidFill>
                    <a:latin typeface="AGaramond"/>
                    <a:ea typeface="AGaramond"/>
                    <a:cs typeface="AGaramond"/>
                  </a:defRPr>
                </a:pPr>
                <a:r>
                  <a:rPr lang="en-US" dirty="0">
                    <a:latin typeface="+mn-lt"/>
                  </a:rPr>
                  <a:t>Percent Correct</a:t>
                </a:r>
              </a:p>
            </c:rich>
          </c:tx>
          <c:layout>
            <c:manualLayout>
              <c:xMode val="edge"/>
              <c:yMode val="edge"/>
              <c:x val="8.1632653061224636E-2"/>
              <c:y val="0.47393364928910031"/>
            </c:manualLayout>
          </c:layout>
          <c:spPr>
            <a:noFill/>
            <a:ln w="21166">
              <a:noFill/>
            </a:ln>
          </c:spPr>
        </c:title>
        <c:numFmt formatCode="General" sourceLinked="1"/>
        <c:tickLblPos val="nextTo"/>
        <c:spPr>
          <a:ln w="2646">
            <a:solidFill>
              <a:schemeClr val="tx1"/>
            </a:solidFill>
            <a:prstDash val="solid"/>
          </a:ln>
        </c:spPr>
        <c:txPr>
          <a:bodyPr rot="0" vert="horz"/>
          <a:lstStyle/>
          <a:p>
            <a:pPr>
              <a:defRPr sz="1500" b="1" i="0" u="none" strike="noStrike" baseline="0">
                <a:solidFill>
                  <a:schemeClr val="tx1"/>
                </a:solidFill>
                <a:latin typeface="Times New Roman"/>
                <a:ea typeface="Times New Roman"/>
                <a:cs typeface="Times New Roman"/>
              </a:defRPr>
            </a:pPr>
            <a:endParaRPr lang="en-US"/>
          </a:p>
        </c:txPr>
        <c:crossAx val="144230272"/>
        <c:crosses val="autoZero"/>
        <c:crossBetween val="between"/>
      </c:valAx>
      <c:spPr>
        <a:noFill/>
        <a:ln w="21166">
          <a:noFill/>
        </a:ln>
      </c:spPr>
    </c:plotArea>
    <c:plotVisOnly val="1"/>
    <c:dispBlanksAs val="gap"/>
  </c:chart>
  <c:spPr>
    <a:noFill/>
    <a:ln>
      <a:noFill/>
    </a:ln>
  </c:spPr>
  <c:txPr>
    <a:bodyPr/>
    <a:lstStyle/>
    <a:p>
      <a:pPr>
        <a:defRPr sz="1500" b="1" i="0" u="none" strike="noStrike" baseline="0">
          <a:solidFill>
            <a:schemeClr val="tx1"/>
          </a:solidFill>
          <a:latin typeface="Times New Roman"/>
          <a:ea typeface="Times New Roman"/>
          <a:cs typeface="Times New Roman"/>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9007633587786502"/>
          <c:y val="8.2666666666667041E-2"/>
          <c:w val="0.54198473282442805"/>
          <c:h val="0.62400000000000189"/>
        </c:manualLayout>
      </c:layout>
      <c:lineChart>
        <c:grouping val="standard"/>
        <c:ser>
          <c:idx val="0"/>
          <c:order val="0"/>
          <c:tx>
            <c:strRef>
              <c:f>Sheet1!$A$2</c:f>
              <c:strCache>
                <c:ptCount val="1"/>
                <c:pt idx="0">
                  <c:v>Normal: Matched MA</c:v>
                </c:pt>
              </c:strCache>
            </c:strRef>
          </c:tx>
          <c:spPr>
            <a:ln w="11849">
              <a:solidFill>
                <a:srgbClr val="FF0000"/>
              </a:solidFill>
              <a:prstDash val="solid"/>
            </a:ln>
          </c:spPr>
          <c:marker>
            <c:symbol val="diamond"/>
            <c:size val="4"/>
            <c:spPr>
              <a:solidFill>
                <a:srgbClr val="FF0000"/>
              </a:solidFill>
              <a:ln>
                <a:solidFill>
                  <a:srgbClr val="FF0000"/>
                </a:solidFill>
                <a:prstDash val="solid"/>
              </a:ln>
            </c:spPr>
          </c:marker>
          <c:cat>
            <c:numRef>
              <c:f>Sheet1!$B$1:$E$1</c:f>
              <c:numCache>
                <c:formatCode>General</c:formatCode>
                <c:ptCount val="4"/>
                <c:pt idx="0">
                  <c:v>1</c:v>
                </c:pt>
                <c:pt idx="1">
                  <c:v>2</c:v>
                </c:pt>
                <c:pt idx="2">
                  <c:v>3</c:v>
                </c:pt>
                <c:pt idx="3">
                  <c:v>4</c:v>
                </c:pt>
              </c:numCache>
            </c:numRef>
          </c:cat>
          <c:val>
            <c:numRef>
              <c:f>Sheet1!$B$2:$E$2</c:f>
              <c:numCache>
                <c:formatCode>General</c:formatCode>
                <c:ptCount val="4"/>
                <c:pt idx="0">
                  <c:v>70</c:v>
                </c:pt>
                <c:pt idx="1">
                  <c:v>77</c:v>
                </c:pt>
                <c:pt idx="2">
                  <c:v>84</c:v>
                </c:pt>
                <c:pt idx="3">
                  <c:v>96</c:v>
                </c:pt>
              </c:numCache>
            </c:numRef>
          </c:val>
        </c:ser>
        <c:ser>
          <c:idx val="1"/>
          <c:order val="1"/>
          <c:tx>
            <c:strRef>
              <c:f>Sheet1!$A$3</c:f>
              <c:strCache>
                <c:ptCount val="1"/>
                <c:pt idx="0">
                  <c:v>MR: receptive</c:v>
                </c:pt>
              </c:strCache>
            </c:strRef>
          </c:tx>
          <c:spPr>
            <a:ln w="11849">
              <a:solidFill>
                <a:srgbClr val="800080"/>
              </a:solidFill>
              <a:prstDash val="solid"/>
            </a:ln>
          </c:spPr>
          <c:marker>
            <c:symbol val="square"/>
            <c:size val="4"/>
            <c:spPr>
              <a:solidFill>
                <a:srgbClr val="FFFF00"/>
              </a:solidFill>
              <a:ln>
                <a:solidFill>
                  <a:srgbClr val="FFFF00"/>
                </a:solidFill>
                <a:prstDash val="solid"/>
              </a:ln>
            </c:spPr>
          </c:marker>
          <c:dPt>
            <c:idx val="0"/>
            <c:marker>
              <c:spPr>
                <a:solidFill>
                  <a:srgbClr val="800080"/>
                </a:solidFill>
                <a:ln>
                  <a:solidFill>
                    <a:srgbClr val="800080"/>
                  </a:solidFill>
                  <a:prstDash val="solid"/>
                </a:ln>
              </c:spPr>
            </c:marker>
          </c:dPt>
          <c:dPt>
            <c:idx val="1"/>
            <c:marker>
              <c:spPr>
                <a:solidFill>
                  <a:srgbClr val="800080"/>
                </a:solidFill>
                <a:ln>
                  <a:solidFill>
                    <a:srgbClr val="800080"/>
                  </a:solidFill>
                  <a:prstDash val="solid"/>
                </a:ln>
              </c:spPr>
            </c:marker>
          </c:dPt>
          <c:dPt>
            <c:idx val="2"/>
            <c:marker>
              <c:spPr>
                <a:solidFill>
                  <a:srgbClr val="800080"/>
                </a:solidFill>
                <a:ln>
                  <a:solidFill>
                    <a:srgbClr val="800080"/>
                  </a:solidFill>
                  <a:prstDash val="solid"/>
                </a:ln>
              </c:spPr>
            </c:marker>
          </c:dPt>
          <c:dPt>
            <c:idx val="3"/>
            <c:marker>
              <c:spPr>
                <a:solidFill>
                  <a:srgbClr val="800080"/>
                </a:solidFill>
                <a:ln>
                  <a:solidFill>
                    <a:srgbClr val="800080"/>
                  </a:solidFill>
                  <a:prstDash val="solid"/>
                </a:ln>
              </c:spPr>
            </c:marker>
          </c:dPt>
          <c:cat>
            <c:numRef>
              <c:f>Sheet1!$B$1:$E$1</c:f>
              <c:numCache>
                <c:formatCode>General</c:formatCode>
                <c:ptCount val="4"/>
                <c:pt idx="0">
                  <c:v>1</c:v>
                </c:pt>
                <c:pt idx="1">
                  <c:v>2</c:v>
                </c:pt>
                <c:pt idx="2">
                  <c:v>3</c:v>
                </c:pt>
                <c:pt idx="3">
                  <c:v>4</c:v>
                </c:pt>
              </c:numCache>
            </c:numRef>
          </c:cat>
          <c:val>
            <c:numRef>
              <c:f>Sheet1!$B$3:$E$3</c:f>
              <c:numCache>
                <c:formatCode>General</c:formatCode>
                <c:ptCount val="4"/>
                <c:pt idx="0">
                  <c:v>61</c:v>
                </c:pt>
                <c:pt idx="1">
                  <c:v>77</c:v>
                </c:pt>
                <c:pt idx="2">
                  <c:v>85</c:v>
                </c:pt>
                <c:pt idx="3">
                  <c:v>90</c:v>
                </c:pt>
              </c:numCache>
            </c:numRef>
          </c:val>
        </c:ser>
        <c:ser>
          <c:idx val="2"/>
          <c:order val="2"/>
          <c:tx>
            <c:strRef>
              <c:f>Sheet1!$A$4</c:f>
              <c:strCache>
                <c:ptCount val="1"/>
                <c:pt idx="0">
                  <c:v>MR: No receptive</c:v>
                </c:pt>
              </c:strCache>
            </c:strRef>
          </c:tx>
          <c:spPr>
            <a:ln w="11849">
              <a:solidFill>
                <a:srgbClr val="00FF00"/>
              </a:solidFill>
              <a:prstDash val="solid"/>
            </a:ln>
          </c:spPr>
          <c:marker>
            <c:symbol val="triangle"/>
            <c:size val="4"/>
            <c:spPr>
              <a:solidFill>
                <a:srgbClr val="00FF00"/>
              </a:solidFill>
              <a:ln>
                <a:solidFill>
                  <a:srgbClr val="00FF00"/>
                </a:solidFill>
                <a:prstDash val="solid"/>
              </a:ln>
            </c:spPr>
          </c:marker>
          <c:cat>
            <c:numRef>
              <c:f>Sheet1!$B$1:$E$1</c:f>
              <c:numCache>
                <c:formatCode>General</c:formatCode>
                <c:ptCount val="4"/>
                <c:pt idx="0">
                  <c:v>1</c:v>
                </c:pt>
                <c:pt idx="1">
                  <c:v>2</c:v>
                </c:pt>
                <c:pt idx="2">
                  <c:v>3</c:v>
                </c:pt>
                <c:pt idx="3">
                  <c:v>4</c:v>
                </c:pt>
              </c:numCache>
            </c:numRef>
          </c:cat>
          <c:val>
            <c:numRef>
              <c:f>Sheet1!$B$4:$E$4</c:f>
              <c:numCache>
                <c:formatCode>General</c:formatCode>
                <c:ptCount val="4"/>
                <c:pt idx="0">
                  <c:v>44</c:v>
                </c:pt>
                <c:pt idx="1">
                  <c:v>53</c:v>
                </c:pt>
                <c:pt idx="2">
                  <c:v>44</c:v>
                </c:pt>
                <c:pt idx="3">
                  <c:v>38</c:v>
                </c:pt>
              </c:numCache>
            </c:numRef>
          </c:val>
        </c:ser>
        <c:marker val="1"/>
        <c:axId val="145043840"/>
        <c:axId val="145046528"/>
      </c:lineChart>
      <c:catAx>
        <c:axId val="145043840"/>
        <c:scaling>
          <c:orientation val="minMax"/>
        </c:scaling>
        <c:axPos val="b"/>
        <c:title>
          <c:tx>
            <c:rich>
              <a:bodyPr/>
              <a:lstStyle/>
              <a:p>
                <a:pPr>
                  <a:defRPr sz="1423" b="1" i="0" u="none" strike="noStrike" baseline="0">
                    <a:solidFill>
                      <a:schemeClr val="tx1"/>
                    </a:solidFill>
                    <a:latin typeface="AGaramond"/>
                    <a:ea typeface="AGaramond"/>
                    <a:cs typeface="AGaramond"/>
                  </a:defRPr>
                </a:pPr>
                <a:r>
                  <a:rPr lang="en-US"/>
                  <a:t>Blocks of Testing (No Feedback)</a:t>
                </a:r>
              </a:p>
            </c:rich>
          </c:tx>
          <c:layout>
            <c:manualLayout>
              <c:xMode val="edge"/>
              <c:yMode val="edge"/>
              <c:x val="0.27480916030534558"/>
              <c:y val="0.834666666666667"/>
            </c:manualLayout>
          </c:layout>
          <c:spPr>
            <a:noFill/>
            <a:ln w="23698">
              <a:noFill/>
            </a:ln>
          </c:spPr>
        </c:title>
        <c:numFmt formatCode="General" sourceLinked="1"/>
        <c:tickLblPos val="nextTo"/>
        <c:spPr>
          <a:ln w="2962">
            <a:solidFill>
              <a:schemeClr val="tx1"/>
            </a:solidFill>
            <a:prstDash val="solid"/>
          </a:ln>
        </c:spPr>
        <c:txPr>
          <a:bodyPr rot="0" vert="horz"/>
          <a:lstStyle/>
          <a:p>
            <a:pPr>
              <a:defRPr sz="1679" b="1" i="0" u="none" strike="noStrike" baseline="0">
                <a:solidFill>
                  <a:schemeClr val="tx1"/>
                </a:solidFill>
                <a:latin typeface="Times New Roman"/>
                <a:ea typeface="Times New Roman"/>
                <a:cs typeface="Times New Roman"/>
              </a:defRPr>
            </a:pPr>
            <a:endParaRPr lang="en-US"/>
          </a:p>
        </c:txPr>
        <c:crossAx val="145046528"/>
        <c:crosses val="autoZero"/>
        <c:auto val="1"/>
        <c:lblAlgn val="ctr"/>
        <c:lblOffset val="100"/>
        <c:tickLblSkip val="1"/>
        <c:tickMarkSkip val="1"/>
      </c:catAx>
      <c:valAx>
        <c:axId val="145046528"/>
        <c:scaling>
          <c:orientation val="minMax"/>
          <c:max val="100"/>
        </c:scaling>
        <c:axPos val="l"/>
        <c:majorGridlines>
          <c:spPr>
            <a:ln w="2962">
              <a:solidFill>
                <a:schemeClr val="tx1"/>
              </a:solidFill>
              <a:prstDash val="solid"/>
            </a:ln>
          </c:spPr>
        </c:majorGridlines>
        <c:title>
          <c:tx>
            <c:rich>
              <a:bodyPr/>
              <a:lstStyle/>
              <a:p>
                <a:pPr>
                  <a:defRPr sz="1423" b="1" i="0" u="none" strike="noStrike" baseline="0">
                    <a:solidFill>
                      <a:schemeClr val="tx1"/>
                    </a:solidFill>
                    <a:latin typeface="AGaramond"/>
                    <a:ea typeface="AGaramond"/>
                    <a:cs typeface="AGaramond"/>
                  </a:defRPr>
                </a:pPr>
                <a:r>
                  <a:rPr lang="en-US"/>
                  <a:t>Percentage Correct</a:t>
                </a:r>
              </a:p>
            </c:rich>
          </c:tx>
          <c:layout>
            <c:manualLayout>
              <c:xMode val="edge"/>
              <c:yMode val="edge"/>
              <c:x val="4.8346055979643802E-2"/>
              <c:y val="0.13866666666666697"/>
            </c:manualLayout>
          </c:layout>
          <c:spPr>
            <a:noFill/>
            <a:ln w="23698">
              <a:noFill/>
            </a:ln>
          </c:spPr>
        </c:title>
        <c:numFmt formatCode="General" sourceLinked="1"/>
        <c:tickLblPos val="nextTo"/>
        <c:spPr>
          <a:ln w="2962">
            <a:solidFill>
              <a:schemeClr val="tx1"/>
            </a:solidFill>
            <a:prstDash val="solid"/>
          </a:ln>
        </c:spPr>
        <c:txPr>
          <a:bodyPr rot="0" vert="horz"/>
          <a:lstStyle/>
          <a:p>
            <a:pPr>
              <a:defRPr sz="1679" b="1" i="0" u="none" strike="noStrike" baseline="0">
                <a:solidFill>
                  <a:schemeClr val="tx1"/>
                </a:solidFill>
                <a:latin typeface="Times New Roman"/>
                <a:ea typeface="Times New Roman"/>
                <a:cs typeface="Times New Roman"/>
              </a:defRPr>
            </a:pPr>
            <a:endParaRPr lang="en-US"/>
          </a:p>
        </c:txPr>
        <c:crossAx val="145043840"/>
        <c:crosses val="autoZero"/>
        <c:crossBetween val="midCat"/>
        <c:majorUnit val="25"/>
        <c:minorUnit val="5"/>
      </c:valAx>
      <c:spPr>
        <a:noFill/>
        <a:ln w="11849">
          <a:solidFill>
            <a:schemeClr val="tx1"/>
          </a:solidFill>
          <a:prstDash val="solid"/>
        </a:ln>
      </c:spPr>
    </c:plotArea>
    <c:plotVisOnly val="1"/>
    <c:dispBlanksAs val="gap"/>
  </c:chart>
  <c:spPr>
    <a:noFill/>
    <a:ln>
      <a:solidFill>
        <a:srgbClr val="0070C0"/>
      </a:solidFill>
    </a:ln>
  </c:spPr>
  <c:txPr>
    <a:bodyPr/>
    <a:lstStyle/>
    <a:p>
      <a:pPr>
        <a:defRPr sz="1679" b="1" i="0" u="none" strike="noStrike" baseline="0">
          <a:solidFill>
            <a:schemeClr val="tx1"/>
          </a:solidFill>
          <a:latin typeface="Times New Roman"/>
          <a:ea typeface="Times New Roman"/>
          <a:cs typeface="Times New Roman"/>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1884B-5419-1649-882F-5DA7785297EB}" type="doc">
      <dgm:prSet loTypeId="urn:microsoft.com/office/officeart/2005/8/layout/pyramid4" loCatId="pyramid" qsTypeId="urn:microsoft.com/office/officeart/2005/8/quickstyle/simple4" qsCatId="simple" csTypeId="urn:microsoft.com/office/officeart/2005/8/colors/accent1_2" csCatId="accent1" phldr="1"/>
      <dgm:spPr/>
      <dgm:t>
        <a:bodyPr/>
        <a:lstStyle/>
        <a:p>
          <a:endParaRPr lang="en-US"/>
        </a:p>
      </dgm:t>
    </dgm:pt>
    <dgm:pt modelId="{9539D229-D582-5C44-9D84-EEA81B08355D}">
      <dgm:prSet phldrT="[Text]"/>
      <dgm:spPr/>
      <dgm:t>
        <a:bodyPr/>
        <a:lstStyle/>
        <a:p>
          <a:r>
            <a:rPr lang="en-US" dirty="0" smtClean="0"/>
            <a:t>Be present</a:t>
          </a:r>
          <a:endParaRPr lang="en-US" dirty="0"/>
        </a:p>
      </dgm:t>
    </dgm:pt>
    <dgm:pt modelId="{5B6A5B47-236B-A64A-9EEC-0D3CF8E576DB}" type="parTrans" cxnId="{0458E0A4-42AC-E54E-9BD0-EE8D30C9C48C}">
      <dgm:prSet/>
      <dgm:spPr/>
      <dgm:t>
        <a:bodyPr/>
        <a:lstStyle/>
        <a:p>
          <a:endParaRPr lang="en-US"/>
        </a:p>
      </dgm:t>
    </dgm:pt>
    <dgm:pt modelId="{5248150F-2A8D-CF41-9F6B-26D16F8D8A70}" type="sibTrans" cxnId="{0458E0A4-42AC-E54E-9BD0-EE8D30C9C48C}">
      <dgm:prSet/>
      <dgm:spPr/>
      <dgm:t>
        <a:bodyPr/>
        <a:lstStyle/>
        <a:p>
          <a:endParaRPr lang="en-US"/>
        </a:p>
      </dgm:t>
    </dgm:pt>
    <dgm:pt modelId="{D9C9B4B7-C7F4-3E46-85DB-C93C06B91163}">
      <dgm:prSet phldrT="[Text]"/>
      <dgm:spPr/>
      <dgm:t>
        <a:bodyPr/>
        <a:lstStyle/>
        <a:p>
          <a:r>
            <a:rPr lang="en-US" dirty="0" smtClean="0"/>
            <a:t>Open up</a:t>
          </a:r>
          <a:endParaRPr lang="en-US" dirty="0"/>
        </a:p>
      </dgm:t>
    </dgm:pt>
    <dgm:pt modelId="{6A0F7E94-3AAE-E542-ABF2-61249838E305}" type="parTrans" cxnId="{785B80F2-B4CE-DA43-9E55-A3E51AD73857}">
      <dgm:prSet/>
      <dgm:spPr/>
      <dgm:t>
        <a:bodyPr/>
        <a:lstStyle/>
        <a:p>
          <a:endParaRPr lang="en-US"/>
        </a:p>
      </dgm:t>
    </dgm:pt>
    <dgm:pt modelId="{D1313660-2D69-EB4A-A613-F2B7CAE27B70}" type="sibTrans" cxnId="{785B80F2-B4CE-DA43-9E55-A3E51AD73857}">
      <dgm:prSet/>
      <dgm:spPr/>
      <dgm:t>
        <a:bodyPr/>
        <a:lstStyle/>
        <a:p>
          <a:endParaRPr lang="en-US"/>
        </a:p>
      </dgm:t>
    </dgm:pt>
    <dgm:pt modelId="{C9F455F4-CED1-B748-ADEE-D415748DE3DF}">
      <dgm:prSet phldrT="[Text]"/>
      <dgm:spPr/>
      <dgm:t>
        <a:bodyPr/>
        <a:lstStyle/>
        <a:p>
          <a:r>
            <a:rPr lang="en-US" dirty="0" smtClean="0"/>
            <a:t>Do what matters</a:t>
          </a:r>
          <a:endParaRPr lang="en-US" dirty="0"/>
        </a:p>
      </dgm:t>
    </dgm:pt>
    <dgm:pt modelId="{2FE9DB88-CC28-A24F-8501-E05454256A7A}" type="parTrans" cxnId="{D964D24E-71DD-874F-B154-898352408947}">
      <dgm:prSet/>
      <dgm:spPr/>
      <dgm:t>
        <a:bodyPr/>
        <a:lstStyle/>
        <a:p>
          <a:endParaRPr lang="en-US"/>
        </a:p>
      </dgm:t>
    </dgm:pt>
    <dgm:pt modelId="{CFB9C3F9-E21B-D34F-ACBA-D7B32E607045}" type="sibTrans" cxnId="{D964D24E-71DD-874F-B154-898352408947}">
      <dgm:prSet/>
      <dgm:spPr/>
      <dgm:t>
        <a:bodyPr/>
        <a:lstStyle/>
        <a:p>
          <a:endParaRPr lang="en-US"/>
        </a:p>
      </dgm:t>
    </dgm:pt>
    <dgm:pt modelId="{C68C1A75-4036-EF44-8203-C4464B7DBAE8}">
      <dgm:prSet phldrT="[Text]"/>
      <dgm:spPr>
        <a:gradFill flip="none" rotWithShape="1">
          <a:gsLst>
            <a:gs pos="0">
              <a:schemeClr val="accent1">
                <a:alpha val="41000"/>
              </a:schemeClr>
            </a:gs>
            <a:gs pos="100000">
              <a:prstClr val="white"/>
            </a:gs>
          </a:gsLst>
          <a:lin ang="17820000" scaled="0"/>
          <a:tileRect/>
        </a:gradFill>
      </dgm:spPr>
      <dgm:t>
        <a:bodyPr/>
        <a:lstStyle/>
        <a:p>
          <a:r>
            <a:rPr lang="en-US" dirty="0" smtClean="0"/>
            <a:t>Learning Psych</a:t>
          </a:r>
        </a:p>
        <a:p>
          <a:r>
            <a:rPr lang="en-US" dirty="0" smtClean="0"/>
            <a:t>Flexibility</a:t>
          </a:r>
          <a:endParaRPr lang="en-US" dirty="0"/>
        </a:p>
      </dgm:t>
    </dgm:pt>
    <dgm:pt modelId="{CE6F7E7F-CD20-3A47-BFCD-B68ED625A3E4}" type="sibTrans" cxnId="{26F8219A-383F-4441-B06B-91C9F24A4B3D}">
      <dgm:prSet/>
      <dgm:spPr/>
      <dgm:t>
        <a:bodyPr/>
        <a:lstStyle/>
        <a:p>
          <a:endParaRPr lang="en-US"/>
        </a:p>
      </dgm:t>
    </dgm:pt>
    <dgm:pt modelId="{0E26E8CF-8FEA-8749-B0FF-986811952931}" type="parTrans" cxnId="{26F8219A-383F-4441-B06B-91C9F24A4B3D}">
      <dgm:prSet/>
      <dgm:spPr/>
      <dgm:t>
        <a:bodyPr/>
        <a:lstStyle/>
        <a:p>
          <a:endParaRPr lang="en-US"/>
        </a:p>
      </dgm:t>
    </dgm:pt>
    <dgm:pt modelId="{FF0171BA-AEF9-C04E-B29E-043DA62B20E3}" type="pres">
      <dgm:prSet presAssocID="{5261884B-5419-1649-882F-5DA7785297EB}" presName="compositeShape" presStyleCnt="0">
        <dgm:presLayoutVars>
          <dgm:chMax val="9"/>
          <dgm:dir/>
          <dgm:resizeHandles val="exact"/>
        </dgm:presLayoutVars>
      </dgm:prSet>
      <dgm:spPr/>
      <dgm:t>
        <a:bodyPr/>
        <a:lstStyle/>
        <a:p>
          <a:endParaRPr lang="en-US"/>
        </a:p>
      </dgm:t>
    </dgm:pt>
    <dgm:pt modelId="{49F9D403-0955-8E4E-B7B1-51B7957A6193}" type="pres">
      <dgm:prSet presAssocID="{5261884B-5419-1649-882F-5DA7785297EB}" presName="triangle1" presStyleLbl="node1" presStyleIdx="0" presStyleCnt="4">
        <dgm:presLayoutVars>
          <dgm:bulletEnabled val="1"/>
        </dgm:presLayoutVars>
      </dgm:prSet>
      <dgm:spPr/>
      <dgm:t>
        <a:bodyPr/>
        <a:lstStyle/>
        <a:p>
          <a:endParaRPr lang="en-US"/>
        </a:p>
      </dgm:t>
    </dgm:pt>
    <dgm:pt modelId="{3AEE6AD9-1E5B-5242-A258-B2AE8A7E9E31}" type="pres">
      <dgm:prSet presAssocID="{5261884B-5419-1649-882F-5DA7785297EB}" presName="triangle2" presStyleLbl="node1" presStyleIdx="1" presStyleCnt="4" custLinFactNeighborX="-1197">
        <dgm:presLayoutVars>
          <dgm:bulletEnabled val="1"/>
        </dgm:presLayoutVars>
      </dgm:prSet>
      <dgm:spPr/>
      <dgm:t>
        <a:bodyPr/>
        <a:lstStyle/>
        <a:p>
          <a:endParaRPr lang="en-US"/>
        </a:p>
      </dgm:t>
    </dgm:pt>
    <dgm:pt modelId="{4029D283-45C0-4643-990D-55DD4EA16383}" type="pres">
      <dgm:prSet presAssocID="{5261884B-5419-1649-882F-5DA7785297EB}" presName="triangle3" presStyleLbl="node1" presStyleIdx="2" presStyleCnt="4">
        <dgm:presLayoutVars>
          <dgm:bulletEnabled val="1"/>
        </dgm:presLayoutVars>
      </dgm:prSet>
      <dgm:spPr/>
      <dgm:t>
        <a:bodyPr/>
        <a:lstStyle/>
        <a:p>
          <a:endParaRPr lang="en-US"/>
        </a:p>
      </dgm:t>
    </dgm:pt>
    <dgm:pt modelId="{1B69C4F4-47DA-5341-9615-41CC11B17002}" type="pres">
      <dgm:prSet presAssocID="{5261884B-5419-1649-882F-5DA7785297EB}" presName="triangle4" presStyleLbl="node1" presStyleIdx="3" presStyleCnt="4">
        <dgm:presLayoutVars>
          <dgm:bulletEnabled val="1"/>
        </dgm:presLayoutVars>
      </dgm:prSet>
      <dgm:spPr/>
      <dgm:t>
        <a:bodyPr/>
        <a:lstStyle/>
        <a:p>
          <a:endParaRPr lang="en-US"/>
        </a:p>
      </dgm:t>
    </dgm:pt>
  </dgm:ptLst>
  <dgm:cxnLst>
    <dgm:cxn modelId="{B62CF7A7-48CE-604B-A3FE-B0D7592B877D}" type="presOf" srcId="{D9C9B4B7-C7F4-3E46-85DB-C93C06B91163}" destId="{3AEE6AD9-1E5B-5242-A258-B2AE8A7E9E31}" srcOrd="0" destOrd="0" presId="urn:microsoft.com/office/officeart/2005/8/layout/pyramid4"/>
    <dgm:cxn modelId="{5052BC14-948B-2E4D-9A0B-C997574D8017}" type="presOf" srcId="{C68C1A75-4036-EF44-8203-C4464B7DBAE8}" destId="{4029D283-45C0-4643-990D-55DD4EA16383}" srcOrd="0" destOrd="0" presId="urn:microsoft.com/office/officeart/2005/8/layout/pyramid4"/>
    <dgm:cxn modelId="{0458E0A4-42AC-E54E-9BD0-EE8D30C9C48C}" srcId="{5261884B-5419-1649-882F-5DA7785297EB}" destId="{9539D229-D582-5C44-9D84-EEA81B08355D}" srcOrd="0" destOrd="0" parTransId="{5B6A5B47-236B-A64A-9EEC-0D3CF8E576DB}" sibTransId="{5248150F-2A8D-CF41-9F6B-26D16F8D8A70}"/>
    <dgm:cxn modelId="{1E7504E7-0C54-A140-96FA-8D2DB46D9AC5}" type="presOf" srcId="{C9F455F4-CED1-B748-ADEE-D415748DE3DF}" destId="{1B69C4F4-47DA-5341-9615-41CC11B17002}" srcOrd="0" destOrd="0" presId="urn:microsoft.com/office/officeart/2005/8/layout/pyramid4"/>
    <dgm:cxn modelId="{26F8219A-383F-4441-B06B-91C9F24A4B3D}" srcId="{5261884B-5419-1649-882F-5DA7785297EB}" destId="{C68C1A75-4036-EF44-8203-C4464B7DBAE8}" srcOrd="2" destOrd="0" parTransId="{0E26E8CF-8FEA-8749-B0FF-986811952931}" sibTransId="{CE6F7E7F-CD20-3A47-BFCD-B68ED625A3E4}"/>
    <dgm:cxn modelId="{D964D24E-71DD-874F-B154-898352408947}" srcId="{5261884B-5419-1649-882F-5DA7785297EB}" destId="{C9F455F4-CED1-B748-ADEE-D415748DE3DF}" srcOrd="3" destOrd="0" parTransId="{2FE9DB88-CC28-A24F-8501-E05454256A7A}" sibTransId="{CFB9C3F9-E21B-D34F-ACBA-D7B32E607045}"/>
    <dgm:cxn modelId="{785B80F2-B4CE-DA43-9E55-A3E51AD73857}" srcId="{5261884B-5419-1649-882F-5DA7785297EB}" destId="{D9C9B4B7-C7F4-3E46-85DB-C93C06B91163}" srcOrd="1" destOrd="0" parTransId="{6A0F7E94-3AAE-E542-ABF2-61249838E305}" sibTransId="{D1313660-2D69-EB4A-A613-F2B7CAE27B70}"/>
    <dgm:cxn modelId="{43E0ED26-2AFB-A448-9C79-9545827377C9}" type="presOf" srcId="{5261884B-5419-1649-882F-5DA7785297EB}" destId="{FF0171BA-AEF9-C04E-B29E-043DA62B20E3}" srcOrd="0" destOrd="0" presId="urn:microsoft.com/office/officeart/2005/8/layout/pyramid4"/>
    <dgm:cxn modelId="{003BDE42-1AE0-204A-8759-7FD08B6C0456}" type="presOf" srcId="{9539D229-D582-5C44-9D84-EEA81B08355D}" destId="{49F9D403-0955-8E4E-B7B1-51B7957A6193}" srcOrd="0" destOrd="0" presId="urn:microsoft.com/office/officeart/2005/8/layout/pyramid4"/>
    <dgm:cxn modelId="{A82CED3E-31B8-C64C-B39D-0DBA1BF36355}" type="presParOf" srcId="{FF0171BA-AEF9-C04E-B29E-043DA62B20E3}" destId="{49F9D403-0955-8E4E-B7B1-51B7957A6193}" srcOrd="0" destOrd="0" presId="urn:microsoft.com/office/officeart/2005/8/layout/pyramid4"/>
    <dgm:cxn modelId="{2071A5AE-E7E9-9F46-AC0E-19CD04A4D023}" type="presParOf" srcId="{FF0171BA-AEF9-C04E-B29E-043DA62B20E3}" destId="{3AEE6AD9-1E5B-5242-A258-B2AE8A7E9E31}" srcOrd="1" destOrd="0" presId="urn:microsoft.com/office/officeart/2005/8/layout/pyramid4"/>
    <dgm:cxn modelId="{DC4BA21B-C26D-2040-9F1C-2833ED8577B4}" type="presParOf" srcId="{FF0171BA-AEF9-C04E-B29E-043DA62B20E3}" destId="{4029D283-45C0-4643-990D-55DD4EA16383}" srcOrd="2" destOrd="0" presId="urn:microsoft.com/office/officeart/2005/8/layout/pyramid4"/>
    <dgm:cxn modelId="{51130FC1-ECE8-E94F-8901-EB8EF5A0DAE4}" type="presParOf" srcId="{FF0171BA-AEF9-C04E-B29E-043DA62B20E3}" destId="{1B69C4F4-47DA-5341-9615-41CC11B17002}"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7C347-2789-3544-A496-131C97DDC533}" type="doc">
      <dgm:prSet loTypeId="urn:microsoft.com/office/officeart/2005/8/layout/cycle8" loCatId="cycle" qsTypeId="urn:microsoft.com/office/officeart/2005/8/quickstyle/simple4" qsCatId="simple" csTypeId="urn:microsoft.com/office/officeart/2005/8/colors/accent1_2" csCatId="accent1" phldr="1"/>
      <dgm:spPr/>
    </dgm:pt>
    <dgm:pt modelId="{91588CBA-D084-8D49-A67A-3001A55CB0DF}">
      <dgm:prSet phldrT="[Text]"/>
      <dgm:spPr/>
      <dgm:t>
        <a:bodyPr/>
        <a:lstStyle/>
        <a:p>
          <a:r>
            <a:rPr lang="en-US" dirty="0" smtClean="0"/>
            <a:t>Follow Your Heart</a:t>
          </a:r>
          <a:endParaRPr lang="en-US" dirty="0"/>
        </a:p>
      </dgm:t>
    </dgm:pt>
    <dgm:pt modelId="{D126A37B-6CFE-C440-8E3D-FFCDF3D5A65A}" type="parTrans" cxnId="{B675FA61-66E7-AF48-A0D7-7AD327834C78}">
      <dgm:prSet/>
      <dgm:spPr/>
      <dgm:t>
        <a:bodyPr/>
        <a:lstStyle/>
        <a:p>
          <a:endParaRPr lang="en-US"/>
        </a:p>
      </dgm:t>
    </dgm:pt>
    <dgm:pt modelId="{7E65BAF6-4DCD-D142-B8C8-16A970B8E93D}" type="sibTrans" cxnId="{B675FA61-66E7-AF48-A0D7-7AD327834C78}">
      <dgm:prSet/>
      <dgm:spPr/>
      <dgm:t>
        <a:bodyPr/>
        <a:lstStyle/>
        <a:p>
          <a:endParaRPr lang="en-US"/>
        </a:p>
      </dgm:t>
    </dgm:pt>
    <dgm:pt modelId="{5A3585C4-9F8B-4940-ACDB-2CAED1E13390}">
      <dgm:prSet phldrT="[Text]"/>
      <dgm:spPr/>
      <dgm:t>
        <a:bodyPr/>
        <a:lstStyle/>
        <a:p>
          <a:r>
            <a:rPr lang="en-US" dirty="0" smtClean="0"/>
            <a:t>You Are Here</a:t>
          </a:r>
          <a:endParaRPr lang="en-US" dirty="0"/>
        </a:p>
      </dgm:t>
    </dgm:pt>
    <dgm:pt modelId="{C012EA41-6B47-9E49-8BA4-727D234F3DFC}" type="parTrans" cxnId="{DF4D85FE-E63E-ED4B-AA45-9E325C670C5A}">
      <dgm:prSet/>
      <dgm:spPr/>
      <dgm:t>
        <a:bodyPr/>
        <a:lstStyle/>
        <a:p>
          <a:endParaRPr lang="en-US"/>
        </a:p>
      </dgm:t>
    </dgm:pt>
    <dgm:pt modelId="{0B37CD73-B60D-4949-8301-0CDBAA4ECA51}" type="sibTrans" cxnId="{DF4D85FE-E63E-ED4B-AA45-9E325C670C5A}">
      <dgm:prSet/>
      <dgm:spPr/>
      <dgm:t>
        <a:bodyPr/>
        <a:lstStyle/>
        <a:p>
          <a:endParaRPr lang="en-US"/>
        </a:p>
      </dgm:t>
    </dgm:pt>
    <dgm:pt modelId="{BF501A5E-0C17-8447-A550-347EDC3221BC}">
      <dgm:prSet/>
      <dgm:spPr/>
      <dgm:t>
        <a:bodyPr/>
        <a:lstStyle/>
        <a:p>
          <a:r>
            <a:rPr lang="en-US" dirty="0" smtClean="0"/>
            <a:t>Be Curious</a:t>
          </a:r>
          <a:endParaRPr lang="en-US" dirty="0"/>
        </a:p>
      </dgm:t>
    </dgm:pt>
    <dgm:pt modelId="{897DDF3C-00E7-5C47-9B33-70397ACEC949}" type="parTrans" cxnId="{D20EF2B5-599B-9940-B577-57BC10F847E0}">
      <dgm:prSet/>
      <dgm:spPr/>
      <dgm:t>
        <a:bodyPr/>
        <a:lstStyle/>
        <a:p>
          <a:endParaRPr lang="en-US"/>
        </a:p>
      </dgm:t>
    </dgm:pt>
    <dgm:pt modelId="{8AF62338-51A1-154D-BCB3-AE27CA01D85F}" type="sibTrans" cxnId="{D20EF2B5-599B-9940-B577-57BC10F847E0}">
      <dgm:prSet/>
      <dgm:spPr/>
      <dgm:t>
        <a:bodyPr/>
        <a:lstStyle/>
        <a:p>
          <a:endParaRPr lang="en-US"/>
        </a:p>
      </dgm:t>
    </dgm:pt>
    <dgm:pt modelId="{A673F2C4-9F03-3345-ABA8-8001B25FFC73}" type="pres">
      <dgm:prSet presAssocID="{E467C347-2789-3544-A496-131C97DDC533}" presName="compositeShape" presStyleCnt="0">
        <dgm:presLayoutVars>
          <dgm:chMax val="7"/>
          <dgm:dir/>
          <dgm:resizeHandles val="exact"/>
        </dgm:presLayoutVars>
      </dgm:prSet>
      <dgm:spPr/>
    </dgm:pt>
    <dgm:pt modelId="{919E2B9F-9BB8-5445-9A9A-AA89CA894D7F}" type="pres">
      <dgm:prSet presAssocID="{E467C347-2789-3544-A496-131C97DDC533}" presName="wedge1" presStyleLbl="node1" presStyleIdx="0" presStyleCnt="3"/>
      <dgm:spPr/>
      <dgm:t>
        <a:bodyPr/>
        <a:lstStyle/>
        <a:p>
          <a:endParaRPr lang="en-US"/>
        </a:p>
      </dgm:t>
    </dgm:pt>
    <dgm:pt modelId="{583079AE-6D8D-594C-9A6D-66EEA10BCBCE}" type="pres">
      <dgm:prSet presAssocID="{E467C347-2789-3544-A496-131C97DDC533}" presName="dummy1a" presStyleCnt="0"/>
      <dgm:spPr/>
    </dgm:pt>
    <dgm:pt modelId="{68D3EEF9-AD3F-9741-A5AF-A778E5CE9F1C}" type="pres">
      <dgm:prSet presAssocID="{E467C347-2789-3544-A496-131C97DDC533}" presName="dummy1b" presStyleCnt="0"/>
      <dgm:spPr/>
    </dgm:pt>
    <dgm:pt modelId="{F60DB4B8-5CE9-6D4D-AF36-E40DE9C99310}" type="pres">
      <dgm:prSet presAssocID="{E467C347-2789-3544-A496-131C97DDC533}" presName="wedge1Tx" presStyleLbl="node1" presStyleIdx="0" presStyleCnt="3">
        <dgm:presLayoutVars>
          <dgm:chMax val="0"/>
          <dgm:chPref val="0"/>
          <dgm:bulletEnabled val="1"/>
        </dgm:presLayoutVars>
      </dgm:prSet>
      <dgm:spPr/>
      <dgm:t>
        <a:bodyPr/>
        <a:lstStyle/>
        <a:p>
          <a:endParaRPr lang="en-US"/>
        </a:p>
      </dgm:t>
    </dgm:pt>
    <dgm:pt modelId="{D2701CDC-D90A-7A41-B341-F5EA234A620D}" type="pres">
      <dgm:prSet presAssocID="{E467C347-2789-3544-A496-131C97DDC533}" presName="wedge2" presStyleLbl="node1" presStyleIdx="1" presStyleCnt="3"/>
      <dgm:spPr/>
      <dgm:t>
        <a:bodyPr/>
        <a:lstStyle/>
        <a:p>
          <a:endParaRPr lang="en-US"/>
        </a:p>
      </dgm:t>
    </dgm:pt>
    <dgm:pt modelId="{48AF8415-155E-664B-978F-12837AD65203}" type="pres">
      <dgm:prSet presAssocID="{E467C347-2789-3544-A496-131C97DDC533}" presName="dummy2a" presStyleCnt="0"/>
      <dgm:spPr/>
    </dgm:pt>
    <dgm:pt modelId="{9CAF6DC0-364F-CB47-B3C7-8F8F3F49BB06}" type="pres">
      <dgm:prSet presAssocID="{E467C347-2789-3544-A496-131C97DDC533}" presName="dummy2b" presStyleCnt="0"/>
      <dgm:spPr/>
    </dgm:pt>
    <dgm:pt modelId="{8D7424CD-7AD3-5147-B5B1-9951E66A7DD2}" type="pres">
      <dgm:prSet presAssocID="{E467C347-2789-3544-A496-131C97DDC533}" presName="wedge2Tx" presStyleLbl="node1" presStyleIdx="1" presStyleCnt="3">
        <dgm:presLayoutVars>
          <dgm:chMax val="0"/>
          <dgm:chPref val="0"/>
          <dgm:bulletEnabled val="1"/>
        </dgm:presLayoutVars>
      </dgm:prSet>
      <dgm:spPr/>
      <dgm:t>
        <a:bodyPr/>
        <a:lstStyle/>
        <a:p>
          <a:endParaRPr lang="en-US"/>
        </a:p>
      </dgm:t>
    </dgm:pt>
    <dgm:pt modelId="{F80A668C-C505-3643-9C88-C6B0421DC245}" type="pres">
      <dgm:prSet presAssocID="{E467C347-2789-3544-A496-131C97DDC533}" presName="wedge3" presStyleLbl="node1" presStyleIdx="2" presStyleCnt="3"/>
      <dgm:spPr/>
      <dgm:t>
        <a:bodyPr/>
        <a:lstStyle/>
        <a:p>
          <a:endParaRPr lang="en-US"/>
        </a:p>
      </dgm:t>
    </dgm:pt>
    <dgm:pt modelId="{08445CB3-07C2-0E42-ABEB-C3D502AE7FB0}" type="pres">
      <dgm:prSet presAssocID="{E467C347-2789-3544-A496-131C97DDC533}" presName="dummy3a" presStyleCnt="0"/>
      <dgm:spPr/>
    </dgm:pt>
    <dgm:pt modelId="{25C75EDF-90BE-2747-A1E2-130053ED7337}" type="pres">
      <dgm:prSet presAssocID="{E467C347-2789-3544-A496-131C97DDC533}" presName="dummy3b" presStyleCnt="0"/>
      <dgm:spPr/>
    </dgm:pt>
    <dgm:pt modelId="{DD943430-71DD-284E-BA77-24A5C6C08BB1}" type="pres">
      <dgm:prSet presAssocID="{E467C347-2789-3544-A496-131C97DDC533}" presName="wedge3Tx" presStyleLbl="node1" presStyleIdx="2" presStyleCnt="3">
        <dgm:presLayoutVars>
          <dgm:chMax val="0"/>
          <dgm:chPref val="0"/>
          <dgm:bulletEnabled val="1"/>
        </dgm:presLayoutVars>
      </dgm:prSet>
      <dgm:spPr/>
      <dgm:t>
        <a:bodyPr/>
        <a:lstStyle/>
        <a:p>
          <a:endParaRPr lang="en-US"/>
        </a:p>
      </dgm:t>
    </dgm:pt>
    <dgm:pt modelId="{F89F3C77-DF15-F649-A29F-672B19FC0860}" type="pres">
      <dgm:prSet presAssocID="{8AF62338-51A1-154D-BCB3-AE27CA01D85F}" presName="arrowWedge1" presStyleLbl="fgSibTrans2D1" presStyleIdx="0" presStyleCnt="3"/>
      <dgm:spPr/>
    </dgm:pt>
    <dgm:pt modelId="{D415AAE1-0516-9846-A329-1448FC834740}" type="pres">
      <dgm:prSet presAssocID="{7E65BAF6-4DCD-D142-B8C8-16A970B8E93D}" presName="arrowWedge2" presStyleLbl="fgSibTrans2D1" presStyleIdx="1" presStyleCnt="3"/>
      <dgm:spPr/>
    </dgm:pt>
    <dgm:pt modelId="{5013A97A-6FB4-7945-A7BF-50988CF42CC2}" type="pres">
      <dgm:prSet presAssocID="{0B37CD73-B60D-4949-8301-0CDBAA4ECA51}" presName="arrowWedge3" presStyleLbl="fgSibTrans2D1" presStyleIdx="2" presStyleCnt="3"/>
      <dgm:spPr/>
    </dgm:pt>
  </dgm:ptLst>
  <dgm:cxnLst>
    <dgm:cxn modelId="{C1A2A2FB-3C4A-4944-8C73-4D0FB276A471}" type="presOf" srcId="{5A3585C4-9F8B-4940-ACDB-2CAED1E13390}" destId="{DD943430-71DD-284E-BA77-24A5C6C08BB1}" srcOrd="1" destOrd="0" presId="urn:microsoft.com/office/officeart/2005/8/layout/cycle8"/>
    <dgm:cxn modelId="{04381B14-1C60-470C-A530-FB0A23DE0752}" type="presOf" srcId="{5A3585C4-9F8B-4940-ACDB-2CAED1E13390}" destId="{F80A668C-C505-3643-9C88-C6B0421DC245}" srcOrd="0" destOrd="0" presId="urn:microsoft.com/office/officeart/2005/8/layout/cycle8"/>
    <dgm:cxn modelId="{28F24C68-F371-4DAE-B78D-FF7CEFDA9D07}" type="presOf" srcId="{91588CBA-D084-8D49-A67A-3001A55CB0DF}" destId="{8D7424CD-7AD3-5147-B5B1-9951E66A7DD2}" srcOrd="1" destOrd="0" presId="urn:microsoft.com/office/officeart/2005/8/layout/cycle8"/>
    <dgm:cxn modelId="{B675FA61-66E7-AF48-A0D7-7AD327834C78}" srcId="{E467C347-2789-3544-A496-131C97DDC533}" destId="{91588CBA-D084-8D49-A67A-3001A55CB0DF}" srcOrd="1" destOrd="0" parTransId="{D126A37B-6CFE-C440-8E3D-FFCDF3D5A65A}" sibTransId="{7E65BAF6-4DCD-D142-B8C8-16A970B8E93D}"/>
    <dgm:cxn modelId="{DF4D85FE-E63E-ED4B-AA45-9E325C670C5A}" srcId="{E467C347-2789-3544-A496-131C97DDC533}" destId="{5A3585C4-9F8B-4940-ACDB-2CAED1E13390}" srcOrd="2" destOrd="0" parTransId="{C012EA41-6B47-9E49-8BA4-727D234F3DFC}" sibTransId="{0B37CD73-B60D-4949-8301-0CDBAA4ECA51}"/>
    <dgm:cxn modelId="{D20EF2B5-599B-9940-B577-57BC10F847E0}" srcId="{E467C347-2789-3544-A496-131C97DDC533}" destId="{BF501A5E-0C17-8447-A550-347EDC3221BC}" srcOrd="0" destOrd="0" parTransId="{897DDF3C-00E7-5C47-9B33-70397ACEC949}" sibTransId="{8AF62338-51A1-154D-BCB3-AE27CA01D85F}"/>
    <dgm:cxn modelId="{A368C868-9C3A-4ED6-9073-60CA39A20944}" type="presOf" srcId="{BF501A5E-0C17-8447-A550-347EDC3221BC}" destId="{F60DB4B8-5CE9-6D4D-AF36-E40DE9C99310}" srcOrd="1" destOrd="0" presId="urn:microsoft.com/office/officeart/2005/8/layout/cycle8"/>
    <dgm:cxn modelId="{24BAE933-73B4-46C4-8F02-1D0C47E55174}" type="presOf" srcId="{91588CBA-D084-8D49-A67A-3001A55CB0DF}" destId="{D2701CDC-D90A-7A41-B341-F5EA234A620D}" srcOrd="0" destOrd="0" presId="urn:microsoft.com/office/officeart/2005/8/layout/cycle8"/>
    <dgm:cxn modelId="{DC0C10B1-CA39-4372-921B-FAD659EF3603}" type="presOf" srcId="{E467C347-2789-3544-A496-131C97DDC533}" destId="{A673F2C4-9F03-3345-ABA8-8001B25FFC73}" srcOrd="0" destOrd="0" presId="urn:microsoft.com/office/officeart/2005/8/layout/cycle8"/>
    <dgm:cxn modelId="{1B10C126-9F6D-4EB5-8133-1A689D13A401}" type="presOf" srcId="{BF501A5E-0C17-8447-A550-347EDC3221BC}" destId="{919E2B9F-9BB8-5445-9A9A-AA89CA894D7F}" srcOrd="0" destOrd="0" presId="urn:microsoft.com/office/officeart/2005/8/layout/cycle8"/>
    <dgm:cxn modelId="{16D655A4-B17B-4CC5-8ABE-2A18C7DEC9CC}" type="presParOf" srcId="{A673F2C4-9F03-3345-ABA8-8001B25FFC73}" destId="{919E2B9F-9BB8-5445-9A9A-AA89CA894D7F}" srcOrd="0" destOrd="0" presId="urn:microsoft.com/office/officeart/2005/8/layout/cycle8"/>
    <dgm:cxn modelId="{D9E78474-509C-4B77-93EF-5C0C0AAA1265}" type="presParOf" srcId="{A673F2C4-9F03-3345-ABA8-8001B25FFC73}" destId="{583079AE-6D8D-594C-9A6D-66EEA10BCBCE}" srcOrd="1" destOrd="0" presId="urn:microsoft.com/office/officeart/2005/8/layout/cycle8"/>
    <dgm:cxn modelId="{2B399A4D-4CA4-460E-AAD9-D69599DE6BCC}" type="presParOf" srcId="{A673F2C4-9F03-3345-ABA8-8001B25FFC73}" destId="{68D3EEF9-AD3F-9741-A5AF-A778E5CE9F1C}" srcOrd="2" destOrd="0" presId="urn:microsoft.com/office/officeart/2005/8/layout/cycle8"/>
    <dgm:cxn modelId="{D736E6C0-704B-438A-8FDF-0CC9C4F4F469}" type="presParOf" srcId="{A673F2C4-9F03-3345-ABA8-8001B25FFC73}" destId="{F60DB4B8-5CE9-6D4D-AF36-E40DE9C99310}" srcOrd="3" destOrd="0" presId="urn:microsoft.com/office/officeart/2005/8/layout/cycle8"/>
    <dgm:cxn modelId="{DA98ECE4-12C2-4B2A-AFF0-FA0A7BAD15D9}" type="presParOf" srcId="{A673F2C4-9F03-3345-ABA8-8001B25FFC73}" destId="{D2701CDC-D90A-7A41-B341-F5EA234A620D}" srcOrd="4" destOrd="0" presId="urn:microsoft.com/office/officeart/2005/8/layout/cycle8"/>
    <dgm:cxn modelId="{632F3820-63CD-43FA-87DD-E0481EF17BEE}" type="presParOf" srcId="{A673F2C4-9F03-3345-ABA8-8001B25FFC73}" destId="{48AF8415-155E-664B-978F-12837AD65203}" srcOrd="5" destOrd="0" presId="urn:microsoft.com/office/officeart/2005/8/layout/cycle8"/>
    <dgm:cxn modelId="{600F2506-B33D-4C11-BD37-E00D954D495A}" type="presParOf" srcId="{A673F2C4-9F03-3345-ABA8-8001B25FFC73}" destId="{9CAF6DC0-364F-CB47-B3C7-8F8F3F49BB06}" srcOrd="6" destOrd="0" presId="urn:microsoft.com/office/officeart/2005/8/layout/cycle8"/>
    <dgm:cxn modelId="{17AC1BB7-B0B9-4253-B3B6-517667499C9F}" type="presParOf" srcId="{A673F2C4-9F03-3345-ABA8-8001B25FFC73}" destId="{8D7424CD-7AD3-5147-B5B1-9951E66A7DD2}" srcOrd="7" destOrd="0" presId="urn:microsoft.com/office/officeart/2005/8/layout/cycle8"/>
    <dgm:cxn modelId="{DC89797A-A345-4226-99EC-3C1F8BDFB079}" type="presParOf" srcId="{A673F2C4-9F03-3345-ABA8-8001B25FFC73}" destId="{F80A668C-C505-3643-9C88-C6B0421DC245}" srcOrd="8" destOrd="0" presId="urn:microsoft.com/office/officeart/2005/8/layout/cycle8"/>
    <dgm:cxn modelId="{56E3A197-CA25-403E-89F5-9D90D74A33BB}" type="presParOf" srcId="{A673F2C4-9F03-3345-ABA8-8001B25FFC73}" destId="{08445CB3-07C2-0E42-ABEB-C3D502AE7FB0}" srcOrd="9" destOrd="0" presId="urn:microsoft.com/office/officeart/2005/8/layout/cycle8"/>
    <dgm:cxn modelId="{CF6B7AE4-BD4B-4B23-B111-1D9E225A1DCB}" type="presParOf" srcId="{A673F2C4-9F03-3345-ABA8-8001B25FFC73}" destId="{25C75EDF-90BE-2747-A1E2-130053ED7337}" srcOrd="10" destOrd="0" presId="urn:microsoft.com/office/officeart/2005/8/layout/cycle8"/>
    <dgm:cxn modelId="{3AEB009E-EC9E-473B-8210-6396ADF9C4A0}" type="presParOf" srcId="{A673F2C4-9F03-3345-ABA8-8001B25FFC73}" destId="{DD943430-71DD-284E-BA77-24A5C6C08BB1}" srcOrd="11" destOrd="0" presId="urn:microsoft.com/office/officeart/2005/8/layout/cycle8"/>
    <dgm:cxn modelId="{62DAFAF2-7A43-439A-94F5-3D0DF5FD6D3F}" type="presParOf" srcId="{A673F2C4-9F03-3345-ABA8-8001B25FFC73}" destId="{F89F3C77-DF15-F649-A29F-672B19FC0860}" srcOrd="12" destOrd="0" presId="urn:microsoft.com/office/officeart/2005/8/layout/cycle8"/>
    <dgm:cxn modelId="{64B9699E-7FD0-4723-B14F-06EF1BCAA67A}" type="presParOf" srcId="{A673F2C4-9F03-3345-ABA8-8001B25FFC73}" destId="{D415AAE1-0516-9846-A329-1448FC834740}" srcOrd="13" destOrd="0" presId="urn:microsoft.com/office/officeart/2005/8/layout/cycle8"/>
    <dgm:cxn modelId="{AE347907-2D93-49D5-A7AA-65D01240E126}" type="presParOf" srcId="{A673F2C4-9F03-3345-ABA8-8001B25FFC73}" destId="{5013A97A-6FB4-7945-A7BF-50988CF42CC2}" srcOrd="14" destOrd="0" presId="urn:microsoft.com/office/officeart/2005/8/layout/cycle8"/>
  </dgm:cxnLst>
  <dgm:bg>
    <a:solidFill>
      <a:schemeClr val="accent2">
        <a:lumMod val="20000"/>
        <a:lumOff val="8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67C347-2789-3544-A496-131C97DDC533}" type="doc">
      <dgm:prSet loTypeId="urn:microsoft.com/office/officeart/2005/8/layout/cycle8" loCatId="cycle" qsTypeId="urn:microsoft.com/office/officeart/2005/8/quickstyle/simple4" qsCatId="simple" csTypeId="urn:microsoft.com/office/officeart/2005/8/colors/accent1_2" csCatId="accent1" phldr="1"/>
      <dgm:spPr/>
    </dgm:pt>
    <dgm:pt modelId="{91588CBA-D084-8D49-A67A-3001A55CB0DF}">
      <dgm:prSet phldrT="[Text]"/>
      <dgm:spPr/>
      <dgm:t>
        <a:bodyPr/>
        <a:lstStyle/>
        <a:p>
          <a:r>
            <a:rPr lang="en-US" baseline="0" dirty="0" smtClean="0">
              <a:solidFill>
                <a:schemeClr val="accent1">
                  <a:lumMod val="60000"/>
                  <a:lumOff val="40000"/>
                </a:schemeClr>
              </a:solidFill>
            </a:rPr>
            <a:t>Follow Your Heart</a:t>
          </a:r>
          <a:endParaRPr lang="en-US" baseline="0" dirty="0">
            <a:solidFill>
              <a:schemeClr val="accent1">
                <a:lumMod val="60000"/>
                <a:lumOff val="40000"/>
              </a:schemeClr>
            </a:solidFill>
          </a:endParaRPr>
        </a:p>
      </dgm:t>
    </dgm:pt>
    <dgm:pt modelId="{D126A37B-6CFE-C440-8E3D-FFCDF3D5A65A}" type="parTrans" cxnId="{B675FA61-66E7-AF48-A0D7-7AD327834C78}">
      <dgm:prSet/>
      <dgm:spPr/>
      <dgm:t>
        <a:bodyPr/>
        <a:lstStyle/>
        <a:p>
          <a:endParaRPr lang="en-US"/>
        </a:p>
      </dgm:t>
    </dgm:pt>
    <dgm:pt modelId="{7E65BAF6-4DCD-D142-B8C8-16A970B8E93D}" type="sibTrans" cxnId="{B675FA61-66E7-AF48-A0D7-7AD327834C78}">
      <dgm:prSet/>
      <dgm:spPr/>
      <dgm:t>
        <a:bodyPr/>
        <a:lstStyle/>
        <a:p>
          <a:endParaRPr lang="en-US"/>
        </a:p>
      </dgm:t>
    </dgm:pt>
    <dgm:pt modelId="{5A3585C4-9F8B-4940-ACDB-2CAED1E13390}">
      <dgm:prSet phldrT="[Text]"/>
      <dgm:spPr/>
      <dgm:t>
        <a:bodyPr/>
        <a:lstStyle/>
        <a:p>
          <a:r>
            <a:rPr lang="en-US" dirty="0" smtClean="0"/>
            <a:t>You Are Here</a:t>
          </a:r>
          <a:endParaRPr lang="en-US" dirty="0"/>
        </a:p>
      </dgm:t>
    </dgm:pt>
    <dgm:pt modelId="{C012EA41-6B47-9E49-8BA4-727D234F3DFC}" type="parTrans" cxnId="{DF4D85FE-E63E-ED4B-AA45-9E325C670C5A}">
      <dgm:prSet/>
      <dgm:spPr/>
      <dgm:t>
        <a:bodyPr/>
        <a:lstStyle/>
        <a:p>
          <a:endParaRPr lang="en-US"/>
        </a:p>
      </dgm:t>
    </dgm:pt>
    <dgm:pt modelId="{0B37CD73-B60D-4949-8301-0CDBAA4ECA51}" type="sibTrans" cxnId="{DF4D85FE-E63E-ED4B-AA45-9E325C670C5A}">
      <dgm:prSet/>
      <dgm:spPr/>
      <dgm:t>
        <a:bodyPr/>
        <a:lstStyle/>
        <a:p>
          <a:endParaRPr lang="en-US"/>
        </a:p>
      </dgm:t>
    </dgm:pt>
    <dgm:pt modelId="{BF501A5E-0C17-8447-A550-347EDC3221BC}">
      <dgm:prSet/>
      <dgm:spPr/>
      <dgm:t>
        <a:bodyPr/>
        <a:lstStyle/>
        <a:p>
          <a:r>
            <a:rPr lang="en-US" baseline="0" dirty="0" smtClean="0">
              <a:solidFill>
                <a:schemeClr val="accent1">
                  <a:lumMod val="60000"/>
                  <a:lumOff val="40000"/>
                </a:schemeClr>
              </a:solidFill>
            </a:rPr>
            <a:t>Be Curious</a:t>
          </a:r>
          <a:endParaRPr lang="en-US" baseline="0" dirty="0">
            <a:solidFill>
              <a:schemeClr val="accent1">
                <a:lumMod val="60000"/>
                <a:lumOff val="40000"/>
              </a:schemeClr>
            </a:solidFill>
          </a:endParaRPr>
        </a:p>
      </dgm:t>
    </dgm:pt>
    <dgm:pt modelId="{897DDF3C-00E7-5C47-9B33-70397ACEC949}" type="parTrans" cxnId="{D20EF2B5-599B-9940-B577-57BC10F847E0}">
      <dgm:prSet/>
      <dgm:spPr/>
      <dgm:t>
        <a:bodyPr/>
        <a:lstStyle/>
        <a:p>
          <a:endParaRPr lang="en-US"/>
        </a:p>
      </dgm:t>
    </dgm:pt>
    <dgm:pt modelId="{8AF62338-51A1-154D-BCB3-AE27CA01D85F}" type="sibTrans" cxnId="{D20EF2B5-599B-9940-B577-57BC10F847E0}">
      <dgm:prSet/>
      <dgm:spPr/>
      <dgm:t>
        <a:bodyPr/>
        <a:lstStyle/>
        <a:p>
          <a:endParaRPr lang="en-US"/>
        </a:p>
      </dgm:t>
    </dgm:pt>
    <dgm:pt modelId="{A673F2C4-9F03-3345-ABA8-8001B25FFC73}" type="pres">
      <dgm:prSet presAssocID="{E467C347-2789-3544-A496-131C97DDC533}" presName="compositeShape" presStyleCnt="0">
        <dgm:presLayoutVars>
          <dgm:chMax val="7"/>
          <dgm:dir/>
          <dgm:resizeHandles val="exact"/>
        </dgm:presLayoutVars>
      </dgm:prSet>
      <dgm:spPr/>
    </dgm:pt>
    <dgm:pt modelId="{919E2B9F-9BB8-5445-9A9A-AA89CA894D7F}" type="pres">
      <dgm:prSet presAssocID="{E467C347-2789-3544-A496-131C97DDC533}" presName="wedge1" presStyleLbl="node1" presStyleIdx="0" presStyleCnt="3"/>
      <dgm:spPr/>
      <dgm:t>
        <a:bodyPr/>
        <a:lstStyle/>
        <a:p>
          <a:endParaRPr lang="en-US"/>
        </a:p>
      </dgm:t>
    </dgm:pt>
    <dgm:pt modelId="{583079AE-6D8D-594C-9A6D-66EEA10BCBCE}" type="pres">
      <dgm:prSet presAssocID="{E467C347-2789-3544-A496-131C97DDC533}" presName="dummy1a" presStyleCnt="0"/>
      <dgm:spPr/>
    </dgm:pt>
    <dgm:pt modelId="{68D3EEF9-AD3F-9741-A5AF-A778E5CE9F1C}" type="pres">
      <dgm:prSet presAssocID="{E467C347-2789-3544-A496-131C97DDC533}" presName="dummy1b" presStyleCnt="0"/>
      <dgm:spPr/>
    </dgm:pt>
    <dgm:pt modelId="{F60DB4B8-5CE9-6D4D-AF36-E40DE9C99310}" type="pres">
      <dgm:prSet presAssocID="{E467C347-2789-3544-A496-131C97DDC533}" presName="wedge1Tx" presStyleLbl="node1" presStyleIdx="0" presStyleCnt="3">
        <dgm:presLayoutVars>
          <dgm:chMax val="0"/>
          <dgm:chPref val="0"/>
          <dgm:bulletEnabled val="1"/>
        </dgm:presLayoutVars>
      </dgm:prSet>
      <dgm:spPr/>
      <dgm:t>
        <a:bodyPr/>
        <a:lstStyle/>
        <a:p>
          <a:endParaRPr lang="en-US"/>
        </a:p>
      </dgm:t>
    </dgm:pt>
    <dgm:pt modelId="{D2701CDC-D90A-7A41-B341-F5EA234A620D}" type="pres">
      <dgm:prSet presAssocID="{E467C347-2789-3544-A496-131C97DDC533}" presName="wedge2" presStyleLbl="node1" presStyleIdx="1" presStyleCnt="3"/>
      <dgm:spPr/>
      <dgm:t>
        <a:bodyPr/>
        <a:lstStyle/>
        <a:p>
          <a:endParaRPr lang="en-US"/>
        </a:p>
      </dgm:t>
    </dgm:pt>
    <dgm:pt modelId="{48AF8415-155E-664B-978F-12837AD65203}" type="pres">
      <dgm:prSet presAssocID="{E467C347-2789-3544-A496-131C97DDC533}" presName="dummy2a" presStyleCnt="0"/>
      <dgm:spPr/>
    </dgm:pt>
    <dgm:pt modelId="{9CAF6DC0-364F-CB47-B3C7-8F8F3F49BB06}" type="pres">
      <dgm:prSet presAssocID="{E467C347-2789-3544-A496-131C97DDC533}" presName="dummy2b" presStyleCnt="0"/>
      <dgm:spPr/>
    </dgm:pt>
    <dgm:pt modelId="{8D7424CD-7AD3-5147-B5B1-9951E66A7DD2}" type="pres">
      <dgm:prSet presAssocID="{E467C347-2789-3544-A496-131C97DDC533}" presName="wedge2Tx" presStyleLbl="node1" presStyleIdx="1" presStyleCnt="3">
        <dgm:presLayoutVars>
          <dgm:chMax val="0"/>
          <dgm:chPref val="0"/>
          <dgm:bulletEnabled val="1"/>
        </dgm:presLayoutVars>
      </dgm:prSet>
      <dgm:spPr/>
      <dgm:t>
        <a:bodyPr/>
        <a:lstStyle/>
        <a:p>
          <a:endParaRPr lang="en-US"/>
        </a:p>
      </dgm:t>
    </dgm:pt>
    <dgm:pt modelId="{F80A668C-C505-3643-9C88-C6B0421DC245}" type="pres">
      <dgm:prSet presAssocID="{E467C347-2789-3544-A496-131C97DDC533}" presName="wedge3" presStyleLbl="node1" presStyleIdx="2" presStyleCnt="3"/>
      <dgm:spPr/>
      <dgm:t>
        <a:bodyPr/>
        <a:lstStyle/>
        <a:p>
          <a:endParaRPr lang="en-US"/>
        </a:p>
      </dgm:t>
    </dgm:pt>
    <dgm:pt modelId="{08445CB3-07C2-0E42-ABEB-C3D502AE7FB0}" type="pres">
      <dgm:prSet presAssocID="{E467C347-2789-3544-A496-131C97DDC533}" presName="dummy3a" presStyleCnt="0"/>
      <dgm:spPr/>
    </dgm:pt>
    <dgm:pt modelId="{25C75EDF-90BE-2747-A1E2-130053ED7337}" type="pres">
      <dgm:prSet presAssocID="{E467C347-2789-3544-A496-131C97DDC533}" presName="dummy3b" presStyleCnt="0"/>
      <dgm:spPr/>
    </dgm:pt>
    <dgm:pt modelId="{DD943430-71DD-284E-BA77-24A5C6C08BB1}" type="pres">
      <dgm:prSet presAssocID="{E467C347-2789-3544-A496-131C97DDC533}" presName="wedge3Tx" presStyleLbl="node1" presStyleIdx="2" presStyleCnt="3">
        <dgm:presLayoutVars>
          <dgm:chMax val="0"/>
          <dgm:chPref val="0"/>
          <dgm:bulletEnabled val="1"/>
        </dgm:presLayoutVars>
      </dgm:prSet>
      <dgm:spPr/>
      <dgm:t>
        <a:bodyPr/>
        <a:lstStyle/>
        <a:p>
          <a:endParaRPr lang="en-US"/>
        </a:p>
      </dgm:t>
    </dgm:pt>
    <dgm:pt modelId="{F89F3C77-DF15-F649-A29F-672B19FC0860}" type="pres">
      <dgm:prSet presAssocID="{8AF62338-51A1-154D-BCB3-AE27CA01D85F}" presName="arrowWedge1" presStyleLbl="fgSibTrans2D1" presStyleIdx="0" presStyleCnt="3"/>
      <dgm:spPr/>
    </dgm:pt>
    <dgm:pt modelId="{D415AAE1-0516-9846-A329-1448FC834740}" type="pres">
      <dgm:prSet presAssocID="{7E65BAF6-4DCD-D142-B8C8-16A970B8E93D}" presName="arrowWedge2" presStyleLbl="fgSibTrans2D1" presStyleIdx="1" presStyleCnt="3"/>
      <dgm:spPr/>
    </dgm:pt>
    <dgm:pt modelId="{5013A97A-6FB4-7945-A7BF-50988CF42CC2}" type="pres">
      <dgm:prSet presAssocID="{0B37CD73-B60D-4949-8301-0CDBAA4ECA51}" presName="arrowWedge3" presStyleLbl="fgSibTrans2D1" presStyleIdx="2" presStyleCnt="3"/>
      <dgm:spPr/>
    </dgm:pt>
  </dgm:ptLst>
  <dgm:cxnLst>
    <dgm:cxn modelId="{466889C1-797D-44EE-B1D1-E1241BAE7293}" type="presOf" srcId="{BF501A5E-0C17-8447-A550-347EDC3221BC}" destId="{F60DB4B8-5CE9-6D4D-AF36-E40DE9C99310}" srcOrd="1" destOrd="0" presId="urn:microsoft.com/office/officeart/2005/8/layout/cycle8"/>
    <dgm:cxn modelId="{25067CA6-64F9-443D-85AA-02F6F5B0401D}" type="presOf" srcId="{91588CBA-D084-8D49-A67A-3001A55CB0DF}" destId="{D2701CDC-D90A-7A41-B341-F5EA234A620D}" srcOrd="0" destOrd="0" presId="urn:microsoft.com/office/officeart/2005/8/layout/cycle8"/>
    <dgm:cxn modelId="{B487BAE1-07D7-43BE-A163-6FFA37AB5900}" type="presOf" srcId="{5A3585C4-9F8B-4940-ACDB-2CAED1E13390}" destId="{DD943430-71DD-284E-BA77-24A5C6C08BB1}" srcOrd="1" destOrd="0" presId="urn:microsoft.com/office/officeart/2005/8/layout/cycle8"/>
    <dgm:cxn modelId="{B675FA61-66E7-AF48-A0D7-7AD327834C78}" srcId="{E467C347-2789-3544-A496-131C97DDC533}" destId="{91588CBA-D084-8D49-A67A-3001A55CB0DF}" srcOrd="1" destOrd="0" parTransId="{D126A37B-6CFE-C440-8E3D-FFCDF3D5A65A}" sibTransId="{7E65BAF6-4DCD-D142-B8C8-16A970B8E93D}"/>
    <dgm:cxn modelId="{DF4D85FE-E63E-ED4B-AA45-9E325C670C5A}" srcId="{E467C347-2789-3544-A496-131C97DDC533}" destId="{5A3585C4-9F8B-4940-ACDB-2CAED1E13390}" srcOrd="2" destOrd="0" parTransId="{C012EA41-6B47-9E49-8BA4-727D234F3DFC}" sibTransId="{0B37CD73-B60D-4949-8301-0CDBAA4ECA51}"/>
    <dgm:cxn modelId="{D20EF2B5-599B-9940-B577-57BC10F847E0}" srcId="{E467C347-2789-3544-A496-131C97DDC533}" destId="{BF501A5E-0C17-8447-A550-347EDC3221BC}" srcOrd="0" destOrd="0" parTransId="{897DDF3C-00E7-5C47-9B33-70397ACEC949}" sibTransId="{8AF62338-51A1-154D-BCB3-AE27CA01D85F}"/>
    <dgm:cxn modelId="{17B08BC3-D2DA-4D90-BAD7-4B31087C7F6D}" type="presOf" srcId="{E467C347-2789-3544-A496-131C97DDC533}" destId="{A673F2C4-9F03-3345-ABA8-8001B25FFC73}" srcOrd="0" destOrd="0" presId="urn:microsoft.com/office/officeart/2005/8/layout/cycle8"/>
    <dgm:cxn modelId="{D84782EA-910E-4924-8217-B16983662684}" type="presOf" srcId="{BF501A5E-0C17-8447-A550-347EDC3221BC}" destId="{919E2B9F-9BB8-5445-9A9A-AA89CA894D7F}" srcOrd="0" destOrd="0" presId="urn:microsoft.com/office/officeart/2005/8/layout/cycle8"/>
    <dgm:cxn modelId="{7F5CA9AF-B6CC-4157-BAAF-A57646713B30}" type="presOf" srcId="{91588CBA-D084-8D49-A67A-3001A55CB0DF}" destId="{8D7424CD-7AD3-5147-B5B1-9951E66A7DD2}" srcOrd="1" destOrd="0" presId="urn:microsoft.com/office/officeart/2005/8/layout/cycle8"/>
    <dgm:cxn modelId="{0399045A-4ED7-4D9F-8C4D-64F799999FD8}" type="presOf" srcId="{5A3585C4-9F8B-4940-ACDB-2CAED1E13390}" destId="{F80A668C-C505-3643-9C88-C6B0421DC245}" srcOrd="0" destOrd="0" presId="urn:microsoft.com/office/officeart/2005/8/layout/cycle8"/>
    <dgm:cxn modelId="{8DC5A94B-A58D-4F72-A687-D56E843E5D7E}" type="presParOf" srcId="{A673F2C4-9F03-3345-ABA8-8001B25FFC73}" destId="{919E2B9F-9BB8-5445-9A9A-AA89CA894D7F}" srcOrd="0" destOrd="0" presId="urn:microsoft.com/office/officeart/2005/8/layout/cycle8"/>
    <dgm:cxn modelId="{B5146B25-C560-4398-BADE-B47B6B21BEC0}" type="presParOf" srcId="{A673F2C4-9F03-3345-ABA8-8001B25FFC73}" destId="{583079AE-6D8D-594C-9A6D-66EEA10BCBCE}" srcOrd="1" destOrd="0" presId="urn:microsoft.com/office/officeart/2005/8/layout/cycle8"/>
    <dgm:cxn modelId="{321B9DC5-9AFD-4DB3-9FAF-9FF2C805D5AF}" type="presParOf" srcId="{A673F2C4-9F03-3345-ABA8-8001B25FFC73}" destId="{68D3EEF9-AD3F-9741-A5AF-A778E5CE9F1C}" srcOrd="2" destOrd="0" presId="urn:microsoft.com/office/officeart/2005/8/layout/cycle8"/>
    <dgm:cxn modelId="{998E3A1C-18D6-48F8-ABFE-BF9DE9486A76}" type="presParOf" srcId="{A673F2C4-9F03-3345-ABA8-8001B25FFC73}" destId="{F60DB4B8-5CE9-6D4D-AF36-E40DE9C99310}" srcOrd="3" destOrd="0" presId="urn:microsoft.com/office/officeart/2005/8/layout/cycle8"/>
    <dgm:cxn modelId="{957A7725-7C65-4453-8351-082A75D5E39C}" type="presParOf" srcId="{A673F2C4-9F03-3345-ABA8-8001B25FFC73}" destId="{D2701CDC-D90A-7A41-B341-F5EA234A620D}" srcOrd="4" destOrd="0" presId="urn:microsoft.com/office/officeart/2005/8/layout/cycle8"/>
    <dgm:cxn modelId="{8E58A5C6-56F6-4CA8-AF07-B2AA04E3397B}" type="presParOf" srcId="{A673F2C4-9F03-3345-ABA8-8001B25FFC73}" destId="{48AF8415-155E-664B-978F-12837AD65203}" srcOrd="5" destOrd="0" presId="urn:microsoft.com/office/officeart/2005/8/layout/cycle8"/>
    <dgm:cxn modelId="{80760AA9-C8E8-45BA-A6DE-8A369B764445}" type="presParOf" srcId="{A673F2C4-9F03-3345-ABA8-8001B25FFC73}" destId="{9CAF6DC0-364F-CB47-B3C7-8F8F3F49BB06}" srcOrd="6" destOrd="0" presId="urn:microsoft.com/office/officeart/2005/8/layout/cycle8"/>
    <dgm:cxn modelId="{C5E41E45-A0B0-445E-A6C2-38C7F920C0D0}" type="presParOf" srcId="{A673F2C4-9F03-3345-ABA8-8001B25FFC73}" destId="{8D7424CD-7AD3-5147-B5B1-9951E66A7DD2}" srcOrd="7" destOrd="0" presId="urn:microsoft.com/office/officeart/2005/8/layout/cycle8"/>
    <dgm:cxn modelId="{63BF2B19-2325-4D29-9773-3ED834C23500}" type="presParOf" srcId="{A673F2C4-9F03-3345-ABA8-8001B25FFC73}" destId="{F80A668C-C505-3643-9C88-C6B0421DC245}" srcOrd="8" destOrd="0" presId="urn:microsoft.com/office/officeart/2005/8/layout/cycle8"/>
    <dgm:cxn modelId="{28844798-E9F2-47C8-B6D8-A8492D2FFEF3}" type="presParOf" srcId="{A673F2C4-9F03-3345-ABA8-8001B25FFC73}" destId="{08445CB3-07C2-0E42-ABEB-C3D502AE7FB0}" srcOrd="9" destOrd="0" presId="urn:microsoft.com/office/officeart/2005/8/layout/cycle8"/>
    <dgm:cxn modelId="{F6B4A4BE-4F65-4C29-A64C-B0666A55F123}" type="presParOf" srcId="{A673F2C4-9F03-3345-ABA8-8001B25FFC73}" destId="{25C75EDF-90BE-2747-A1E2-130053ED7337}" srcOrd="10" destOrd="0" presId="urn:microsoft.com/office/officeart/2005/8/layout/cycle8"/>
    <dgm:cxn modelId="{2B3B69D2-0706-407E-BF87-1EEA56BFEFBC}" type="presParOf" srcId="{A673F2C4-9F03-3345-ABA8-8001B25FFC73}" destId="{DD943430-71DD-284E-BA77-24A5C6C08BB1}" srcOrd="11" destOrd="0" presId="urn:microsoft.com/office/officeart/2005/8/layout/cycle8"/>
    <dgm:cxn modelId="{D42F4D25-2271-4E68-83B1-6125E2268F59}" type="presParOf" srcId="{A673F2C4-9F03-3345-ABA8-8001B25FFC73}" destId="{F89F3C77-DF15-F649-A29F-672B19FC0860}" srcOrd="12" destOrd="0" presId="urn:microsoft.com/office/officeart/2005/8/layout/cycle8"/>
    <dgm:cxn modelId="{6302F3D5-AB63-40C6-841C-5DB2A92182BD}" type="presParOf" srcId="{A673F2C4-9F03-3345-ABA8-8001B25FFC73}" destId="{D415AAE1-0516-9846-A329-1448FC834740}" srcOrd="13" destOrd="0" presId="urn:microsoft.com/office/officeart/2005/8/layout/cycle8"/>
    <dgm:cxn modelId="{8E72EDF3-02C5-4849-A917-374CBFA550A5}" type="presParOf" srcId="{A673F2C4-9F03-3345-ABA8-8001B25FFC73}" destId="{5013A97A-6FB4-7945-A7BF-50988CF42CC2}" srcOrd="14" destOrd="0" presId="urn:microsoft.com/office/officeart/2005/8/layout/cycle8"/>
  </dgm:cxnLst>
  <dgm:bg>
    <a:solidFill>
      <a:schemeClr val="accent2">
        <a:lumMod val="20000"/>
        <a:lumOff val="8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E336E6-D13C-4957-B9F0-8F51F5778FF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0ED21D9-EAA4-4D7F-94BE-C0CFE2432443}">
      <dgm:prSet phldrT="[Text]"/>
      <dgm:spPr/>
      <dgm:t>
        <a:bodyPr/>
        <a:lstStyle/>
        <a:p>
          <a:r>
            <a:rPr lang="en-US" dirty="0" smtClean="0"/>
            <a:t>Things I Do</a:t>
          </a:r>
          <a:endParaRPr lang="en-US" dirty="0"/>
        </a:p>
      </dgm:t>
    </dgm:pt>
    <dgm:pt modelId="{AAE902F9-1B95-4A92-8A0E-C9F5553C642E}" type="parTrans" cxnId="{2A10D1E3-18F3-463C-8A1F-D36C546C532E}">
      <dgm:prSet/>
      <dgm:spPr/>
      <dgm:t>
        <a:bodyPr/>
        <a:lstStyle/>
        <a:p>
          <a:endParaRPr lang="en-US"/>
        </a:p>
      </dgm:t>
    </dgm:pt>
    <dgm:pt modelId="{7BF5A7A0-F849-477B-A4E5-C4B40E6F0222}" type="sibTrans" cxnId="{2A10D1E3-18F3-463C-8A1F-D36C546C532E}">
      <dgm:prSet/>
      <dgm:spPr/>
      <dgm:t>
        <a:bodyPr/>
        <a:lstStyle/>
        <a:p>
          <a:endParaRPr lang="en-US"/>
        </a:p>
      </dgm:t>
    </dgm:pt>
    <dgm:pt modelId="{930ADA81-AC31-4DD5-BEF0-FD91C1C2FEB5}">
      <dgm:prSet phldrT="[Text]"/>
      <dgm:spPr/>
      <dgm:t>
        <a:bodyPr/>
        <a:lstStyle/>
        <a:p>
          <a:r>
            <a:rPr lang="en-US" dirty="0" smtClean="0"/>
            <a:t>Things I Think</a:t>
          </a:r>
          <a:endParaRPr lang="en-US" dirty="0"/>
        </a:p>
      </dgm:t>
    </dgm:pt>
    <dgm:pt modelId="{CDAF514B-D7DB-49EB-B035-86BF2477FBEB}" type="parTrans" cxnId="{96486A59-05B6-4678-B7D6-2D1C0CDE4D9A}">
      <dgm:prSet/>
      <dgm:spPr/>
      <dgm:t>
        <a:bodyPr/>
        <a:lstStyle/>
        <a:p>
          <a:endParaRPr lang="en-US"/>
        </a:p>
      </dgm:t>
    </dgm:pt>
    <dgm:pt modelId="{BFAA0FDB-0404-42E6-898E-80384717CD78}" type="sibTrans" cxnId="{96486A59-05B6-4678-B7D6-2D1C0CDE4D9A}">
      <dgm:prSet/>
      <dgm:spPr/>
      <dgm:t>
        <a:bodyPr/>
        <a:lstStyle/>
        <a:p>
          <a:endParaRPr lang="en-US"/>
        </a:p>
      </dgm:t>
    </dgm:pt>
    <dgm:pt modelId="{811A1FEC-7F7B-46EF-B834-AC380093D94F}">
      <dgm:prSet phldrT="[Text]"/>
      <dgm:spPr/>
      <dgm:t>
        <a:bodyPr/>
        <a:lstStyle/>
        <a:p>
          <a:r>
            <a:rPr lang="en-US" dirty="0" smtClean="0"/>
            <a:t>Things I Feel</a:t>
          </a:r>
          <a:endParaRPr lang="en-US" dirty="0"/>
        </a:p>
      </dgm:t>
    </dgm:pt>
    <dgm:pt modelId="{09FE94C8-9F8C-4612-BC10-6B7FC80918D8}" type="parTrans" cxnId="{4258DE70-01E2-47A1-99CE-2220C047C5ED}">
      <dgm:prSet/>
      <dgm:spPr/>
      <dgm:t>
        <a:bodyPr/>
        <a:lstStyle/>
        <a:p>
          <a:endParaRPr lang="en-US"/>
        </a:p>
      </dgm:t>
    </dgm:pt>
    <dgm:pt modelId="{A4FD5C2D-9393-4513-94E4-A94174D0FC80}" type="sibTrans" cxnId="{4258DE70-01E2-47A1-99CE-2220C047C5ED}">
      <dgm:prSet/>
      <dgm:spPr/>
      <dgm:t>
        <a:bodyPr/>
        <a:lstStyle/>
        <a:p>
          <a:endParaRPr lang="en-US"/>
        </a:p>
      </dgm:t>
    </dgm:pt>
    <dgm:pt modelId="{F6A199E6-2B8C-4D95-8651-4B3018EAB9D1}">
      <dgm:prSet phldrT="[Text]" phldr="1"/>
      <dgm:spPr/>
      <dgm:t>
        <a:bodyPr/>
        <a:lstStyle/>
        <a:p>
          <a:endParaRPr lang="en-US"/>
        </a:p>
      </dgm:t>
    </dgm:pt>
    <dgm:pt modelId="{87944C28-9DE0-440C-9883-A356C110AF11}" type="parTrans" cxnId="{B3555D9D-C194-4282-B53E-1E8CCC49EAE3}">
      <dgm:prSet/>
      <dgm:spPr/>
      <dgm:t>
        <a:bodyPr/>
        <a:lstStyle/>
        <a:p>
          <a:endParaRPr lang="en-US"/>
        </a:p>
      </dgm:t>
    </dgm:pt>
    <dgm:pt modelId="{138D460E-8006-440C-BDCD-4E5CE42F64CB}" type="sibTrans" cxnId="{B3555D9D-C194-4282-B53E-1E8CCC49EAE3}">
      <dgm:prSet/>
      <dgm:spPr/>
      <dgm:t>
        <a:bodyPr/>
        <a:lstStyle/>
        <a:p>
          <a:endParaRPr lang="en-US"/>
        </a:p>
      </dgm:t>
    </dgm:pt>
    <dgm:pt modelId="{14A171B3-260E-4AB1-9BCC-96F78A89DD14}" type="pres">
      <dgm:prSet presAssocID="{23E336E6-D13C-4957-B9F0-8F51F5778FF2}" presName="Name0" presStyleCnt="0">
        <dgm:presLayoutVars>
          <dgm:chMax val="7"/>
          <dgm:resizeHandles val="exact"/>
        </dgm:presLayoutVars>
      </dgm:prSet>
      <dgm:spPr/>
      <dgm:t>
        <a:bodyPr/>
        <a:lstStyle/>
        <a:p>
          <a:endParaRPr lang="en-US"/>
        </a:p>
      </dgm:t>
    </dgm:pt>
    <dgm:pt modelId="{279F53A2-994E-441B-829C-93B2C327149A}" type="pres">
      <dgm:prSet presAssocID="{23E336E6-D13C-4957-B9F0-8F51F5778FF2}" presName="comp1" presStyleCnt="0"/>
      <dgm:spPr/>
    </dgm:pt>
    <dgm:pt modelId="{1A379D4F-E6BB-4BCC-B802-4639E8E8BDD6}" type="pres">
      <dgm:prSet presAssocID="{23E336E6-D13C-4957-B9F0-8F51F5778FF2}" presName="circle1" presStyleLbl="node1" presStyleIdx="0" presStyleCnt="4"/>
      <dgm:spPr/>
      <dgm:t>
        <a:bodyPr/>
        <a:lstStyle/>
        <a:p>
          <a:endParaRPr lang="en-US"/>
        </a:p>
      </dgm:t>
    </dgm:pt>
    <dgm:pt modelId="{C7D79780-6E7D-4ED3-8E50-C0B4D885C336}" type="pres">
      <dgm:prSet presAssocID="{23E336E6-D13C-4957-B9F0-8F51F5778FF2}" presName="c1text" presStyleLbl="node1" presStyleIdx="0" presStyleCnt="4">
        <dgm:presLayoutVars>
          <dgm:bulletEnabled val="1"/>
        </dgm:presLayoutVars>
      </dgm:prSet>
      <dgm:spPr/>
      <dgm:t>
        <a:bodyPr/>
        <a:lstStyle/>
        <a:p>
          <a:endParaRPr lang="en-US"/>
        </a:p>
      </dgm:t>
    </dgm:pt>
    <dgm:pt modelId="{9586EF3C-D710-43F9-9FDD-30CB48DCCB0B}" type="pres">
      <dgm:prSet presAssocID="{23E336E6-D13C-4957-B9F0-8F51F5778FF2}" presName="comp2" presStyleCnt="0"/>
      <dgm:spPr/>
    </dgm:pt>
    <dgm:pt modelId="{78619CEA-4427-41B9-A46B-2EAE03836BF2}" type="pres">
      <dgm:prSet presAssocID="{23E336E6-D13C-4957-B9F0-8F51F5778FF2}" presName="circle2" presStyleLbl="node1" presStyleIdx="1" presStyleCnt="4"/>
      <dgm:spPr/>
      <dgm:t>
        <a:bodyPr/>
        <a:lstStyle/>
        <a:p>
          <a:endParaRPr lang="en-US"/>
        </a:p>
      </dgm:t>
    </dgm:pt>
    <dgm:pt modelId="{A655655B-3EFB-4966-A581-B6A46DAE2BBB}" type="pres">
      <dgm:prSet presAssocID="{23E336E6-D13C-4957-B9F0-8F51F5778FF2}" presName="c2text" presStyleLbl="node1" presStyleIdx="1" presStyleCnt="4">
        <dgm:presLayoutVars>
          <dgm:bulletEnabled val="1"/>
        </dgm:presLayoutVars>
      </dgm:prSet>
      <dgm:spPr/>
      <dgm:t>
        <a:bodyPr/>
        <a:lstStyle/>
        <a:p>
          <a:endParaRPr lang="en-US"/>
        </a:p>
      </dgm:t>
    </dgm:pt>
    <dgm:pt modelId="{AF3355E7-4DF4-4851-B82E-3361D6904AEF}" type="pres">
      <dgm:prSet presAssocID="{23E336E6-D13C-4957-B9F0-8F51F5778FF2}" presName="comp3" presStyleCnt="0"/>
      <dgm:spPr/>
    </dgm:pt>
    <dgm:pt modelId="{DEC4927A-FE87-44A5-BA27-2DBAA805C01E}" type="pres">
      <dgm:prSet presAssocID="{23E336E6-D13C-4957-B9F0-8F51F5778FF2}" presName="circle3" presStyleLbl="node1" presStyleIdx="2" presStyleCnt="4"/>
      <dgm:spPr/>
      <dgm:t>
        <a:bodyPr/>
        <a:lstStyle/>
        <a:p>
          <a:endParaRPr lang="en-US"/>
        </a:p>
      </dgm:t>
    </dgm:pt>
    <dgm:pt modelId="{C9C6727C-6DFB-44AF-8DDA-CEE16567DFB5}" type="pres">
      <dgm:prSet presAssocID="{23E336E6-D13C-4957-B9F0-8F51F5778FF2}" presName="c3text" presStyleLbl="node1" presStyleIdx="2" presStyleCnt="4">
        <dgm:presLayoutVars>
          <dgm:bulletEnabled val="1"/>
        </dgm:presLayoutVars>
      </dgm:prSet>
      <dgm:spPr/>
      <dgm:t>
        <a:bodyPr/>
        <a:lstStyle/>
        <a:p>
          <a:endParaRPr lang="en-US"/>
        </a:p>
      </dgm:t>
    </dgm:pt>
    <dgm:pt modelId="{59E9FB76-6740-4F24-ADE2-6426E19437F5}" type="pres">
      <dgm:prSet presAssocID="{23E336E6-D13C-4957-B9F0-8F51F5778FF2}" presName="comp4" presStyleCnt="0"/>
      <dgm:spPr/>
    </dgm:pt>
    <dgm:pt modelId="{D8798A8A-2588-401E-A73C-176C4A9D9BE1}" type="pres">
      <dgm:prSet presAssocID="{23E336E6-D13C-4957-B9F0-8F51F5778FF2}" presName="circle4" presStyleLbl="node1" presStyleIdx="3" presStyleCnt="4"/>
      <dgm:spPr/>
      <dgm:t>
        <a:bodyPr/>
        <a:lstStyle/>
        <a:p>
          <a:endParaRPr lang="en-US"/>
        </a:p>
      </dgm:t>
    </dgm:pt>
    <dgm:pt modelId="{4658226C-6F19-45C8-8AA2-796419AB7982}" type="pres">
      <dgm:prSet presAssocID="{23E336E6-D13C-4957-B9F0-8F51F5778FF2}" presName="c4text" presStyleLbl="node1" presStyleIdx="3" presStyleCnt="4">
        <dgm:presLayoutVars>
          <dgm:bulletEnabled val="1"/>
        </dgm:presLayoutVars>
      </dgm:prSet>
      <dgm:spPr/>
      <dgm:t>
        <a:bodyPr/>
        <a:lstStyle/>
        <a:p>
          <a:endParaRPr lang="en-US"/>
        </a:p>
      </dgm:t>
    </dgm:pt>
  </dgm:ptLst>
  <dgm:cxnLst>
    <dgm:cxn modelId="{C3865684-8515-4182-972A-E6BA94781F1A}" type="presOf" srcId="{F6A199E6-2B8C-4D95-8651-4B3018EAB9D1}" destId="{4658226C-6F19-45C8-8AA2-796419AB7982}" srcOrd="1" destOrd="0" presId="urn:microsoft.com/office/officeart/2005/8/layout/venn2"/>
    <dgm:cxn modelId="{96486A59-05B6-4678-B7D6-2D1C0CDE4D9A}" srcId="{23E336E6-D13C-4957-B9F0-8F51F5778FF2}" destId="{930ADA81-AC31-4DD5-BEF0-FD91C1C2FEB5}" srcOrd="1" destOrd="0" parTransId="{CDAF514B-D7DB-49EB-B035-86BF2477FBEB}" sibTransId="{BFAA0FDB-0404-42E6-898E-80384717CD78}"/>
    <dgm:cxn modelId="{4258DE70-01E2-47A1-99CE-2220C047C5ED}" srcId="{23E336E6-D13C-4957-B9F0-8F51F5778FF2}" destId="{811A1FEC-7F7B-46EF-B834-AC380093D94F}" srcOrd="2" destOrd="0" parTransId="{09FE94C8-9F8C-4612-BC10-6B7FC80918D8}" sibTransId="{A4FD5C2D-9393-4513-94E4-A94174D0FC80}"/>
    <dgm:cxn modelId="{663BF219-541F-41CC-AA39-99756C7EB634}" type="presOf" srcId="{70ED21D9-EAA4-4D7F-94BE-C0CFE2432443}" destId="{C7D79780-6E7D-4ED3-8E50-C0B4D885C336}" srcOrd="1" destOrd="0" presId="urn:microsoft.com/office/officeart/2005/8/layout/venn2"/>
    <dgm:cxn modelId="{77C56F67-9411-42E1-B96E-105973B51FAE}" type="presOf" srcId="{930ADA81-AC31-4DD5-BEF0-FD91C1C2FEB5}" destId="{78619CEA-4427-41B9-A46B-2EAE03836BF2}" srcOrd="0" destOrd="0" presId="urn:microsoft.com/office/officeart/2005/8/layout/venn2"/>
    <dgm:cxn modelId="{0C9825FA-23CE-48BB-ADE5-F31F52F0E24A}" type="presOf" srcId="{70ED21D9-EAA4-4D7F-94BE-C0CFE2432443}" destId="{1A379D4F-E6BB-4BCC-B802-4639E8E8BDD6}" srcOrd="0" destOrd="0" presId="urn:microsoft.com/office/officeart/2005/8/layout/venn2"/>
    <dgm:cxn modelId="{64B12C2C-1DCE-481D-80B4-6DA473CB4AC2}" type="presOf" srcId="{930ADA81-AC31-4DD5-BEF0-FD91C1C2FEB5}" destId="{A655655B-3EFB-4966-A581-B6A46DAE2BBB}" srcOrd="1" destOrd="0" presId="urn:microsoft.com/office/officeart/2005/8/layout/venn2"/>
    <dgm:cxn modelId="{E84718FA-BAC0-49BC-99F7-618EE0C4310D}" type="presOf" srcId="{F6A199E6-2B8C-4D95-8651-4B3018EAB9D1}" destId="{D8798A8A-2588-401E-A73C-176C4A9D9BE1}" srcOrd="0" destOrd="0" presId="urn:microsoft.com/office/officeart/2005/8/layout/venn2"/>
    <dgm:cxn modelId="{B3555D9D-C194-4282-B53E-1E8CCC49EAE3}" srcId="{23E336E6-D13C-4957-B9F0-8F51F5778FF2}" destId="{F6A199E6-2B8C-4D95-8651-4B3018EAB9D1}" srcOrd="3" destOrd="0" parTransId="{87944C28-9DE0-440C-9883-A356C110AF11}" sibTransId="{138D460E-8006-440C-BDCD-4E5CE42F64CB}"/>
    <dgm:cxn modelId="{DE31888C-5C15-44AA-9E0A-967B6DD99E04}" type="presOf" srcId="{23E336E6-D13C-4957-B9F0-8F51F5778FF2}" destId="{14A171B3-260E-4AB1-9BCC-96F78A89DD14}" srcOrd="0" destOrd="0" presId="urn:microsoft.com/office/officeart/2005/8/layout/venn2"/>
    <dgm:cxn modelId="{C4F0698A-E739-4631-B480-470E12F63ADD}" type="presOf" srcId="{811A1FEC-7F7B-46EF-B834-AC380093D94F}" destId="{DEC4927A-FE87-44A5-BA27-2DBAA805C01E}" srcOrd="0" destOrd="0" presId="urn:microsoft.com/office/officeart/2005/8/layout/venn2"/>
    <dgm:cxn modelId="{9F9AC1D4-08FE-4248-99F2-A33CB00CB180}" type="presOf" srcId="{811A1FEC-7F7B-46EF-B834-AC380093D94F}" destId="{C9C6727C-6DFB-44AF-8DDA-CEE16567DFB5}" srcOrd="1" destOrd="0" presId="urn:microsoft.com/office/officeart/2005/8/layout/venn2"/>
    <dgm:cxn modelId="{2A10D1E3-18F3-463C-8A1F-D36C546C532E}" srcId="{23E336E6-D13C-4957-B9F0-8F51F5778FF2}" destId="{70ED21D9-EAA4-4D7F-94BE-C0CFE2432443}" srcOrd="0" destOrd="0" parTransId="{AAE902F9-1B95-4A92-8A0E-C9F5553C642E}" sibTransId="{7BF5A7A0-F849-477B-A4E5-C4B40E6F0222}"/>
    <dgm:cxn modelId="{DA31139B-4EC6-4B69-90DA-02DB88848E3B}" type="presParOf" srcId="{14A171B3-260E-4AB1-9BCC-96F78A89DD14}" destId="{279F53A2-994E-441B-829C-93B2C327149A}" srcOrd="0" destOrd="0" presId="urn:microsoft.com/office/officeart/2005/8/layout/venn2"/>
    <dgm:cxn modelId="{1D1B5FB5-9411-41E7-BEE6-3E8EFD7BB267}" type="presParOf" srcId="{279F53A2-994E-441B-829C-93B2C327149A}" destId="{1A379D4F-E6BB-4BCC-B802-4639E8E8BDD6}" srcOrd="0" destOrd="0" presId="urn:microsoft.com/office/officeart/2005/8/layout/venn2"/>
    <dgm:cxn modelId="{DFE36148-1925-4940-A007-1645A7DFFF22}" type="presParOf" srcId="{279F53A2-994E-441B-829C-93B2C327149A}" destId="{C7D79780-6E7D-4ED3-8E50-C0B4D885C336}" srcOrd="1" destOrd="0" presId="urn:microsoft.com/office/officeart/2005/8/layout/venn2"/>
    <dgm:cxn modelId="{95CD95EC-0EDA-4728-B3EA-035E568DFE8F}" type="presParOf" srcId="{14A171B3-260E-4AB1-9BCC-96F78A89DD14}" destId="{9586EF3C-D710-43F9-9FDD-30CB48DCCB0B}" srcOrd="1" destOrd="0" presId="urn:microsoft.com/office/officeart/2005/8/layout/venn2"/>
    <dgm:cxn modelId="{390702F8-BF16-4955-A4CD-CE4E2A712978}" type="presParOf" srcId="{9586EF3C-D710-43F9-9FDD-30CB48DCCB0B}" destId="{78619CEA-4427-41B9-A46B-2EAE03836BF2}" srcOrd="0" destOrd="0" presId="urn:microsoft.com/office/officeart/2005/8/layout/venn2"/>
    <dgm:cxn modelId="{061F697D-5FA9-421D-8C8D-E7F8C24C516F}" type="presParOf" srcId="{9586EF3C-D710-43F9-9FDD-30CB48DCCB0B}" destId="{A655655B-3EFB-4966-A581-B6A46DAE2BBB}" srcOrd="1" destOrd="0" presId="urn:microsoft.com/office/officeart/2005/8/layout/venn2"/>
    <dgm:cxn modelId="{627A4232-2A19-4232-A07C-848226BFAD2D}" type="presParOf" srcId="{14A171B3-260E-4AB1-9BCC-96F78A89DD14}" destId="{AF3355E7-4DF4-4851-B82E-3361D6904AEF}" srcOrd="2" destOrd="0" presId="urn:microsoft.com/office/officeart/2005/8/layout/venn2"/>
    <dgm:cxn modelId="{19F410AE-A534-4BD2-B4AD-C07802B9A974}" type="presParOf" srcId="{AF3355E7-4DF4-4851-B82E-3361D6904AEF}" destId="{DEC4927A-FE87-44A5-BA27-2DBAA805C01E}" srcOrd="0" destOrd="0" presId="urn:microsoft.com/office/officeart/2005/8/layout/venn2"/>
    <dgm:cxn modelId="{814B5B48-8204-4724-A6F3-A228F20DE3C9}" type="presParOf" srcId="{AF3355E7-4DF4-4851-B82E-3361D6904AEF}" destId="{C9C6727C-6DFB-44AF-8DDA-CEE16567DFB5}" srcOrd="1" destOrd="0" presId="urn:microsoft.com/office/officeart/2005/8/layout/venn2"/>
    <dgm:cxn modelId="{392C59B7-A780-4DA6-A51F-74721DF48516}" type="presParOf" srcId="{14A171B3-260E-4AB1-9BCC-96F78A89DD14}" destId="{59E9FB76-6740-4F24-ADE2-6426E19437F5}" srcOrd="3" destOrd="0" presId="urn:microsoft.com/office/officeart/2005/8/layout/venn2"/>
    <dgm:cxn modelId="{F04DA535-937C-427F-B9B6-AB0B7BE134AA}" type="presParOf" srcId="{59E9FB76-6740-4F24-ADE2-6426E19437F5}" destId="{D8798A8A-2588-401E-A73C-176C4A9D9BE1}" srcOrd="0" destOrd="0" presId="urn:microsoft.com/office/officeart/2005/8/layout/venn2"/>
    <dgm:cxn modelId="{D097C902-DDE4-4548-87D9-3AB80321C3CB}" type="presParOf" srcId="{59E9FB76-6740-4F24-ADE2-6426E19437F5}" destId="{4658226C-6F19-45C8-8AA2-796419AB7982}"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62270B-44EE-463E-A69C-A6D1F933AF4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6B0B2C41-3576-4463-B19B-CDC0251B134B}">
      <dgm:prSet phldrT="[Text]" phldr="1"/>
      <dgm:spPr/>
      <dgm:t>
        <a:bodyPr/>
        <a:lstStyle/>
        <a:p>
          <a:endParaRPr lang="en-US" dirty="0"/>
        </a:p>
      </dgm:t>
    </dgm:pt>
    <dgm:pt modelId="{8DDB316C-1239-40E1-BA4E-7692D0FB6390}" type="parTrans" cxnId="{3B15EBC6-75C2-489B-8FCF-07BD5FCB2CBA}">
      <dgm:prSet/>
      <dgm:spPr/>
      <dgm:t>
        <a:bodyPr/>
        <a:lstStyle/>
        <a:p>
          <a:endParaRPr lang="en-US"/>
        </a:p>
      </dgm:t>
    </dgm:pt>
    <dgm:pt modelId="{5E3A31C6-46C4-41DC-8AFD-4BA5435639CD}" type="sibTrans" cxnId="{3B15EBC6-75C2-489B-8FCF-07BD5FCB2CBA}">
      <dgm:prSet/>
      <dgm:spPr/>
      <dgm:t>
        <a:bodyPr/>
        <a:lstStyle/>
        <a:p>
          <a:endParaRPr lang="en-US"/>
        </a:p>
      </dgm:t>
    </dgm:pt>
    <dgm:pt modelId="{404038C0-5623-48F2-8B95-793F06042680}">
      <dgm:prSet phldrT="[Text]" custT="1"/>
      <dgm:spPr/>
      <dgm:t>
        <a:bodyPr/>
        <a:lstStyle/>
        <a:p>
          <a:r>
            <a:rPr lang="en-US" sz="3600" dirty="0" smtClean="0"/>
            <a:t>At School</a:t>
          </a:r>
          <a:endParaRPr lang="en-US" sz="3600" dirty="0"/>
        </a:p>
      </dgm:t>
    </dgm:pt>
    <dgm:pt modelId="{E1694BC5-F81E-4A97-97AC-125875D8180C}" type="parTrans" cxnId="{1B8FC430-89CF-41FB-A487-DCE60074E931}">
      <dgm:prSet/>
      <dgm:spPr/>
      <dgm:t>
        <a:bodyPr/>
        <a:lstStyle/>
        <a:p>
          <a:endParaRPr lang="en-US"/>
        </a:p>
      </dgm:t>
    </dgm:pt>
    <dgm:pt modelId="{C9208110-2657-45E3-9338-CC736774FACC}" type="sibTrans" cxnId="{1B8FC430-89CF-41FB-A487-DCE60074E931}">
      <dgm:prSet/>
      <dgm:spPr/>
      <dgm:t>
        <a:bodyPr/>
        <a:lstStyle/>
        <a:p>
          <a:endParaRPr lang="en-US"/>
        </a:p>
      </dgm:t>
    </dgm:pt>
    <dgm:pt modelId="{7308ABF3-8C09-4BC0-8A67-86D016BCDA16}">
      <dgm:prSet phldrT="[Text]" custT="1"/>
      <dgm:spPr/>
      <dgm:t>
        <a:bodyPr/>
        <a:lstStyle/>
        <a:p>
          <a:r>
            <a:rPr lang="en-US" sz="3600" dirty="0" smtClean="0"/>
            <a:t>With my Friends</a:t>
          </a:r>
          <a:endParaRPr lang="en-US" sz="3600" dirty="0"/>
        </a:p>
      </dgm:t>
    </dgm:pt>
    <dgm:pt modelId="{12547CC3-BE4B-4596-901E-7D1E0A21277D}" type="parTrans" cxnId="{D969E210-7AA5-4AB1-934C-1A772EA93EC0}">
      <dgm:prSet/>
      <dgm:spPr/>
      <dgm:t>
        <a:bodyPr/>
        <a:lstStyle/>
        <a:p>
          <a:endParaRPr lang="en-US"/>
        </a:p>
      </dgm:t>
    </dgm:pt>
    <dgm:pt modelId="{2A83D91F-5220-44F5-9E7A-15F6EE8D3964}" type="sibTrans" cxnId="{D969E210-7AA5-4AB1-934C-1A772EA93EC0}">
      <dgm:prSet/>
      <dgm:spPr/>
      <dgm:t>
        <a:bodyPr/>
        <a:lstStyle/>
        <a:p>
          <a:endParaRPr lang="en-US"/>
        </a:p>
      </dgm:t>
    </dgm:pt>
    <dgm:pt modelId="{7A9B1EA5-476B-41D1-B2CB-6F6E1BA79504}">
      <dgm:prSet phldrT="[Text]" custT="1"/>
      <dgm:spPr/>
      <dgm:t>
        <a:bodyPr/>
        <a:lstStyle/>
        <a:p>
          <a:r>
            <a:rPr lang="en-US" sz="3600" dirty="0" smtClean="0"/>
            <a:t>At Home</a:t>
          </a:r>
          <a:endParaRPr lang="en-US" sz="3600" dirty="0"/>
        </a:p>
      </dgm:t>
    </dgm:pt>
    <dgm:pt modelId="{4C6629E0-96C9-46D8-AA07-A0005C11CD53}" type="parTrans" cxnId="{05D90786-3C4D-4405-98CD-3E83D514237E}">
      <dgm:prSet/>
      <dgm:spPr/>
      <dgm:t>
        <a:bodyPr/>
        <a:lstStyle/>
        <a:p>
          <a:endParaRPr lang="en-US"/>
        </a:p>
      </dgm:t>
    </dgm:pt>
    <dgm:pt modelId="{F1FF8882-C965-4D54-B18C-3145478AC909}" type="sibTrans" cxnId="{05D90786-3C4D-4405-98CD-3E83D514237E}">
      <dgm:prSet/>
      <dgm:spPr/>
      <dgm:t>
        <a:bodyPr/>
        <a:lstStyle/>
        <a:p>
          <a:endParaRPr lang="en-US"/>
        </a:p>
      </dgm:t>
    </dgm:pt>
    <dgm:pt modelId="{081EA22C-0B0B-4957-A8CA-203CEAEE3495}" type="pres">
      <dgm:prSet presAssocID="{6E62270B-44EE-463E-A69C-A6D1F933AF44}" presName="composite" presStyleCnt="0">
        <dgm:presLayoutVars>
          <dgm:chMax val="1"/>
          <dgm:dir/>
          <dgm:resizeHandles val="exact"/>
        </dgm:presLayoutVars>
      </dgm:prSet>
      <dgm:spPr/>
      <dgm:t>
        <a:bodyPr/>
        <a:lstStyle/>
        <a:p>
          <a:endParaRPr lang="en-US"/>
        </a:p>
      </dgm:t>
    </dgm:pt>
    <dgm:pt modelId="{A9B635F9-FAA6-42C0-B547-DF01D5FAD5E4}" type="pres">
      <dgm:prSet presAssocID="{6E62270B-44EE-463E-A69C-A6D1F933AF44}" presName="radial" presStyleCnt="0">
        <dgm:presLayoutVars>
          <dgm:animLvl val="ctr"/>
        </dgm:presLayoutVars>
      </dgm:prSet>
      <dgm:spPr/>
    </dgm:pt>
    <dgm:pt modelId="{EF1254AA-B90F-470B-B654-88ED380FFDC0}" type="pres">
      <dgm:prSet presAssocID="{6B0B2C41-3576-4463-B19B-CDC0251B134B}" presName="centerShape" presStyleLbl="vennNode1" presStyleIdx="0" presStyleCnt="4" custLinFactNeighborX="840" custLinFactNeighborY="32783"/>
      <dgm:spPr/>
      <dgm:t>
        <a:bodyPr/>
        <a:lstStyle/>
        <a:p>
          <a:endParaRPr lang="en-US"/>
        </a:p>
      </dgm:t>
    </dgm:pt>
    <dgm:pt modelId="{EA32475E-4512-4872-B9E5-E9951EE78C2D}" type="pres">
      <dgm:prSet presAssocID="{404038C0-5623-48F2-8B95-793F06042680}" presName="node" presStyleLbl="vennNode1" presStyleIdx="1" presStyleCnt="4" custScaleX="222783" custScaleY="222829" custRadScaleRad="87434" custRadScaleInc="1304">
        <dgm:presLayoutVars>
          <dgm:bulletEnabled val="1"/>
        </dgm:presLayoutVars>
      </dgm:prSet>
      <dgm:spPr/>
      <dgm:t>
        <a:bodyPr/>
        <a:lstStyle/>
        <a:p>
          <a:endParaRPr lang="en-US"/>
        </a:p>
      </dgm:t>
    </dgm:pt>
    <dgm:pt modelId="{6CBC7402-255C-4762-8493-39454D1FDD55}" type="pres">
      <dgm:prSet presAssocID="{7308ABF3-8C09-4BC0-8A67-86D016BCDA16}" presName="node" presStyleLbl="vennNode1" presStyleIdx="2" presStyleCnt="4" custScaleX="224156" custScaleY="231599" custRadScaleRad="134797" custRadScaleInc="-29310">
        <dgm:presLayoutVars>
          <dgm:bulletEnabled val="1"/>
        </dgm:presLayoutVars>
      </dgm:prSet>
      <dgm:spPr/>
      <dgm:t>
        <a:bodyPr/>
        <a:lstStyle/>
        <a:p>
          <a:endParaRPr lang="en-US"/>
        </a:p>
      </dgm:t>
    </dgm:pt>
    <dgm:pt modelId="{D24D589C-0F4D-44F2-89CA-E71F997A440A}" type="pres">
      <dgm:prSet presAssocID="{7A9B1EA5-476B-41D1-B2CB-6F6E1BA79504}" presName="node" presStyleLbl="vennNode1" presStyleIdx="3" presStyleCnt="4" custScaleX="229211" custScaleY="241926" custRadScaleRad="140463" custRadScaleInc="29422">
        <dgm:presLayoutVars>
          <dgm:bulletEnabled val="1"/>
        </dgm:presLayoutVars>
      </dgm:prSet>
      <dgm:spPr/>
      <dgm:t>
        <a:bodyPr/>
        <a:lstStyle/>
        <a:p>
          <a:endParaRPr lang="en-US"/>
        </a:p>
      </dgm:t>
    </dgm:pt>
  </dgm:ptLst>
  <dgm:cxnLst>
    <dgm:cxn modelId="{D969E210-7AA5-4AB1-934C-1A772EA93EC0}" srcId="{6B0B2C41-3576-4463-B19B-CDC0251B134B}" destId="{7308ABF3-8C09-4BC0-8A67-86D016BCDA16}" srcOrd="1" destOrd="0" parTransId="{12547CC3-BE4B-4596-901E-7D1E0A21277D}" sibTransId="{2A83D91F-5220-44F5-9E7A-15F6EE8D3964}"/>
    <dgm:cxn modelId="{C1CCBA7B-1B3A-4354-AFE3-4D57B27E0F68}" type="presOf" srcId="{7308ABF3-8C09-4BC0-8A67-86D016BCDA16}" destId="{6CBC7402-255C-4762-8493-39454D1FDD55}" srcOrd="0" destOrd="0" presId="urn:microsoft.com/office/officeart/2005/8/layout/radial3"/>
    <dgm:cxn modelId="{C8345EE0-6883-4F57-9420-C3ED288D0E03}" type="presOf" srcId="{7A9B1EA5-476B-41D1-B2CB-6F6E1BA79504}" destId="{D24D589C-0F4D-44F2-89CA-E71F997A440A}" srcOrd="0" destOrd="0" presId="urn:microsoft.com/office/officeart/2005/8/layout/radial3"/>
    <dgm:cxn modelId="{46B7F524-637E-441F-ADB3-B7341AC84974}" type="presOf" srcId="{6E62270B-44EE-463E-A69C-A6D1F933AF44}" destId="{081EA22C-0B0B-4957-A8CA-203CEAEE3495}" srcOrd="0" destOrd="0" presId="urn:microsoft.com/office/officeart/2005/8/layout/radial3"/>
    <dgm:cxn modelId="{1B8FC430-89CF-41FB-A487-DCE60074E931}" srcId="{6B0B2C41-3576-4463-B19B-CDC0251B134B}" destId="{404038C0-5623-48F2-8B95-793F06042680}" srcOrd="0" destOrd="0" parTransId="{E1694BC5-F81E-4A97-97AC-125875D8180C}" sibTransId="{C9208110-2657-45E3-9338-CC736774FACC}"/>
    <dgm:cxn modelId="{0E6F0B30-4C55-46B6-A9DA-B299CA5D5D78}" type="presOf" srcId="{404038C0-5623-48F2-8B95-793F06042680}" destId="{EA32475E-4512-4872-B9E5-E9951EE78C2D}" srcOrd="0" destOrd="0" presId="urn:microsoft.com/office/officeart/2005/8/layout/radial3"/>
    <dgm:cxn modelId="{05D90786-3C4D-4405-98CD-3E83D514237E}" srcId="{6B0B2C41-3576-4463-B19B-CDC0251B134B}" destId="{7A9B1EA5-476B-41D1-B2CB-6F6E1BA79504}" srcOrd="2" destOrd="0" parTransId="{4C6629E0-96C9-46D8-AA07-A0005C11CD53}" sibTransId="{F1FF8882-C965-4D54-B18C-3145478AC909}"/>
    <dgm:cxn modelId="{3B15EBC6-75C2-489B-8FCF-07BD5FCB2CBA}" srcId="{6E62270B-44EE-463E-A69C-A6D1F933AF44}" destId="{6B0B2C41-3576-4463-B19B-CDC0251B134B}" srcOrd="0" destOrd="0" parTransId="{8DDB316C-1239-40E1-BA4E-7692D0FB6390}" sibTransId="{5E3A31C6-46C4-41DC-8AFD-4BA5435639CD}"/>
    <dgm:cxn modelId="{B2B2FA28-A328-41E3-ADED-4CB551D5D992}" type="presOf" srcId="{6B0B2C41-3576-4463-B19B-CDC0251B134B}" destId="{EF1254AA-B90F-470B-B654-88ED380FFDC0}" srcOrd="0" destOrd="0" presId="urn:microsoft.com/office/officeart/2005/8/layout/radial3"/>
    <dgm:cxn modelId="{4E9A0DC5-4873-4BDA-A092-3E7927BDC3B7}" type="presParOf" srcId="{081EA22C-0B0B-4957-A8CA-203CEAEE3495}" destId="{A9B635F9-FAA6-42C0-B547-DF01D5FAD5E4}" srcOrd="0" destOrd="0" presId="urn:microsoft.com/office/officeart/2005/8/layout/radial3"/>
    <dgm:cxn modelId="{C4F04D63-1B48-41CB-8CF6-A5E742CE6F08}" type="presParOf" srcId="{A9B635F9-FAA6-42C0-B547-DF01D5FAD5E4}" destId="{EF1254AA-B90F-470B-B654-88ED380FFDC0}" srcOrd="0" destOrd="0" presId="urn:microsoft.com/office/officeart/2005/8/layout/radial3"/>
    <dgm:cxn modelId="{370CA4D8-4A5D-4BEE-B086-0DFAB91D40F1}" type="presParOf" srcId="{A9B635F9-FAA6-42C0-B547-DF01D5FAD5E4}" destId="{EA32475E-4512-4872-B9E5-E9951EE78C2D}" srcOrd="1" destOrd="0" presId="urn:microsoft.com/office/officeart/2005/8/layout/radial3"/>
    <dgm:cxn modelId="{07118781-36F6-47E3-91C1-478CF7744326}" type="presParOf" srcId="{A9B635F9-FAA6-42C0-B547-DF01D5FAD5E4}" destId="{6CBC7402-255C-4762-8493-39454D1FDD55}" srcOrd="2" destOrd="0" presId="urn:microsoft.com/office/officeart/2005/8/layout/radial3"/>
    <dgm:cxn modelId="{E27C44B3-BEA5-4DC4-A59B-F972B36D8F2E}" type="presParOf" srcId="{A9B635F9-FAA6-42C0-B547-DF01D5FAD5E4}" destId="{D24D589C-0F4D-44F2-89CA-E71F997A440A}" srcOrd="3"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F9D403-0955-8E4E-B7B1-51B7957A6193}">
      <dsp:nvSpPr>
        <dsp:cNvPr id="0" name=""/>
        <dsp:cNvSpPr/>
      </dsp:nvSpPr>
      <dsp:spPr>
        <a:xfrm>
          <a:off x="2659459" y="0"/>
          <a:ext cx="2910680" cy="2910680"/>
        </a:xfrm>
        <a:prstGeom prst="triangl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 present</a:t>
          </a:r>
          <a:endParaRPr lang="en-US" sz="2200" kern="1200" dirty="0"/>
        </a:p>
      </dsp:txBody>
      <dsp:txXfrm>
        <a:off x="2659459" y="0"/>
        <a:ext cx="2910680" cy="2910680"/>
      </dsp:txXfrm>
    </dsp:sp>
    <dsp:sp modelId="{3AEE6AD9-1E5B-5242-A258-B2AE8A7E9E31}">
      <dsp:nvSpPr>
        <dsp:cNvPr id="0" name=""/>
        <dsp:cNvSpPr/>
      </dsp:nvSpPr>
      <dsp:spPr>
        <a:xfrm>
          <a:off x="1169278" y="2910680"/>
          <a:ext cx="2910680" cy="2910680"/>
        </a:xfrm>
        <a:prstGeom prst="triangl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Open up</a:t>
          </a:r>
          <a:endParaRPr lang="en-US" sz="2200" kern="1200" dirty="0"/>
        </a:p>
      </dsp:txBody>
      <dsp:txXfrm>
        <a:off x="1169278" y="2910680"/>
        <a:ext cx="2910680" cy="2910680"/>
      </dsp:txXfrm>
    </dsp:sp>
    <dsp:sp modelId="{4029D283-45C0-4643-990D-55DD4EA16383}">
      <dsp:nvSpPr>
        <dsp:cNvPr id="0" name=""/>
        <dsp:cNvSpPr/>
      </dsp:nvSpPr>
      <dsp:spPr>
        <a:xfrm rot="10800000">
          <a:off x="2659459" y="2910680"/>
          <a:ext cx="2910680" cy="2910680"/>
        </a:xfrm>
        <a:prstGeom prst="triangle">
          <a:avLst/>
        </a:prstGeom>
        <a:gradFill flip="none" rotWithShape="1">
          <a:gsLst>
            <a:gs pos="0">
              <a:schemeClr val="accent1">
                <a:alpha val="41000"/>
              </a:schemeClr>
            </a:gs>
            <a:gs pos="100000">
              <a:prstClr val="white"/>
            </a:gs>
          </a:gsLst>
          <a:lin ang="17820000" scaled="0"/>
          <a:tileRect/>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Learning Psych</a:t>
          </a:r>
        </a:p>
        <a:p>
          <a:pPr lvl="0" algn="ctr" defTabSz="977900">
            <a:lnSpc>
              <a:spcPct val="90000"/>
            </a:lnSpc>
            <a:spcBef>
              <a:spcPct val="0"/>
            </a:spcBef>
            <a:spcAft>
              <a:spcPct val="35000"/>
            </a:spcAft>
          </a:pPr>
          <a:r>
            <a:rPr lang="en-US" sz="2200" kern="1200" dirty="0" smtClean="0"/>
            <a:t>Flexibility</a:t>
          </a:r>
          <a:endParaRPr lang="en-US" sz="2200" kern="1200" dirty="0"/>
        </a:p>
      </dsp:txBody>
      <dsp:txXfrm rot="10800000">
        <a:off x="2659459" y="2910680"/>
        <a:ext cx="2910680" cy="2910680"/>
      </dsp:txXfrm>
    </dsp:sp>
    <dsp:sp modelId="{1B69C4F4-47DA-5341-9615-41CC11B17002}">
      <dsp:nvSpPr>
        <dsp:cNvPr id="0" name=""/>
        <dsp:cNvSpPr/>
      </dsp:nvSpPr>
      <dsp:spPr>
        <a:xfrm>
          <a:off x="4114799" y="2910680"/>
          <a:ext cx="2910680" cy="2910680"/>
        </a:xfrm>
        <a:prstGeom prst="triangl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Do what matters</a:t>
          </a:r>
          <a:endParaRPr lang="en-US" sz="2200" kern="1200" dirty="0"/>
        </a:p>
      </dsp:txBody>
      <dsp:txXfrm>
        <a:off x="4114799" y="2910680"/>
        <a:ext cx="2910680" cy="29106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E2B9F-9BB8-5445-9A9A-AA89CA894D7F}">
      <dsp:nvSpPr>
        <dsp:cNvPr id="0" name=""/>
        <dsp:cNvSpPr/>
      </dsp:nvSpPr>
      <dsp:spPr>
        <a:xfrm>
          <a:off x="2373384" y="281082"/>
          <a:ext cx="3632454" cy="3632454"/>
        </a:xfrm>
        <a:prstGeom prst="pie">
          <a:avLst>
            <a:gd name="adj1" fmla="val 16200000"/>
            <a:gd name="adj2" fmla="val 180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Be Curious</a:t>
          </a:r>
          <a:endParaRPr lang="en-US" sz="2700" kern="1200" dirty="0"/>
        </a:p>
      </dsp:txBody>
      <dsp:txXfrm>
        <a:off x="4287773" y="1050817"/>
        <a:ext cx="1297305" cy="1081087"/>
      </dsp:txXfrm>
    </dsp:sp>
    <dsp:sp modelId="{D2701CDC-D90A-7A41-B341-F5EA234A620D}">
      <dsp:nvSpPr>
        <dsp:cNvPr id="0" name=""/>
        <dsp:cNvSpPr/>
      </dsp:nvSpPr>
      <dsp:spPr>
        <a:xfrm>
          <a:off x="2298572" y="410813"/>
          <a:ext cx="3632454" cy="3632454"/>
        </a:xfrm>
        <a:prstGeom prst="pie">
          <a:avLst>
            <a:gd name="adj1" fmla="val 1800000"/>
            <a:gd name="adj2" fmla="val 900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Follow Your Heart</a:t>
          </a:r>
          <a:endParaRPr lang="en-US" sz="2700" kern="1200" dirty="0"/>
        </a:p>
      </dsp:txBody>
      <dsp:txXfrm>
        <a:off x="3163442" y="2767584"/>
        <a:ext cx="1945957" cy="951356"/>
      </dsp:txXfrm>
    </dsp:sp>
    <dsp:sp modelId="{F80A668C-C505-3643-9C88-C6B0421DC245}">
      <dsp:nvSpPr>
        <dsp:cNvPr id="0" name=""/>
        <dsp:cNvSpPr/>
      </dsp:nvSpPr>
      <dsp:spPr>
        <a:xfrm>
          <a:off x="2223761" y="281082"/>
          <a:ext cx="3632454" cy="3632454"/>
        </a:xfrm>
        <a:prstGeom prst="pie">
          <a:avLst>
            <a:gd name="adj1" fmla="val 9000000"/>
            <a:gd name="adj2" fmla="val 1620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You Are Here</a:t>
          </a:r>
          <a:endParaRPr lang="en-US" sz="2700" kern="1200" dirty="0"/>
        </a:p>
      </dsp:txBody>
      <dsp:txXfrm>
        <a:off x="2644520" y="1050817"/>
        <a:ext cx="1297305" cy="1081087"/>
      </dsp:txXfrm>
    </dsp:sp>
    <dsp:sp modelId="{F89F3C77-DF15-F649-A29F-672B19FC0860}">
      <dsp:nvSpPr>
        <dsp:cNvPr id="0" name=""/>
        <dsp:cNvSpPr/>
      </dsp:nvSpPr>
      <dsp:spPr>
        <a:xfrm>
          <a:off x="2148817" y="56216"/>
          <a:ext cx="4082186" cy="4082186"/>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415AAE1-0516-9846-A329-1448FC834740}">
      <dsp:nvSpPr>
        <dsp:cNvPr id="0" name=""/>
        <dsp:cNvSpPr/>
      </dsp:nvSpPr>
      <dsp:spPr>
        <a:xfrm>
          <a:off x="2073706" y="185717"/>
          <a:ext cx="4082186" cy="4082186"/>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013A97A-6FB4-7945-A7BF-50988CF42CC2}">
      <dsp:nvSpPr>
        <dsp:cNvPr id="0" name=""/>
        <dsp:cNvSpPr/>
      </dsp:nvSpPr>
      <dsp:spPr>
        <a:xfrm>
          <a:off x="1998595" y="56216"/>
          <a:ext cx="4082186" cy="4082186"/>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E2B9F-9BB8-5445-9A9A-AA89CA894D7F}">
      <dsp:nvSpPr>
        <dsp:cNvPr id="0" name=""/>
        <dsp:cNvSpPr/>
      </dsp:nvSpPr>
      <dsp:spPr>
        <a:xfrm>
          <a:off x="2373384" y="281082"/>
          <a:ext cx="3632454" cy="3632454"/>
        </a:xfrm>
        <a:prstGeom prst="pie">
          <a:avLst>
            <a:gd name="adj1" fmla="val 16200000"/>
            <a:gd name="adj2" fmla="val 180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baseline="0" dirty="0" smtClean="0">
              <a:solidFill>
                <a:schemeClr val="accent1">
                  <a:lumMod val="60000"/>
                  <a:lumOff val="40000"/>
                </a:schemeClr>
              </a:solidFill>
            </a:rPr>
            <a:t>Be Curious</a:t>
          </a:r>
          <a:endParaRPr lang="en-US" sz="2700" kern="1200" baseline="0" dirty="0">
            <a:solidFill>
              <a:schemeClr val="accent1">
                <a:lumMod val="60000"/>
                <a:lumOff val="40000"/>
              </a:schemeClr>
            </a:solidFill>
          </a:endParaRPr>
        </a:p>
      </dsp:txBody>
      <dsp:txXfrm>
        <a:off x="4287773" y="1050817"/>
        <a:ext cx="1297305" cy="1081087"/>
      </dsp:txXfrm>
    </dsp:sp>
    <dsp:sp modelId="{D2701CDC-D90A-7A41-B341-F5EA234A620D}">
      <dsp:nvSpPr>
        <dsp:cNvPr id="0" name=""/>
        <dsp:cNvSpPr/>
      </dsp:nvSpPr>
      <dsp:spPr>
        <a:xfrm>
          <a:off x="2298572" y="410813"/>
          <a:ext cx="3632454" cy="3632454"/>
        </a:xfrm>
        <a:prstGeom prst="pie">
          <a:avLst>
            <a:gd name="adj1" fmla="val 1800000"/>
            <a:gd name="adj2" fmla="val 900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baseline="0" dirty="0" smtClean="0">
              <a:solidFill>
                <a:schemeClr val="accent1">
                  <a:lumMod val="60000"/>
                  <a:lumOff val="40000"/>
                </a:schemeClr>
              </a:solidFill>
            </a:rPr>
            <a:t>Follow Your Heart</a:t>
          </a:r>
          <a:endParaRPr lang="en-US" sz="2700" kern="1200" baseline="0" dirty="0">
            <a:solidFill>
              <a:schemeClr val="accent1">
                <a:lumMod val="60000"/>
                <a:lumOff val="40000"/>
              </a:schemeClr>
            </a:solidFill>
          </a:endParaRPr>
        </a:p>
      </dsp:txBody>
      <dsp:txXfrm>
        <a:off x="3163442" y="2767584"/>
        <a:ext cx="1945957" cy="951356"/>
      </dsp:txXfrm>
    </dsp:sp>
    <dsp:sp modelId="{F80A668C-C505-3643-9C88-C6B0421DC245}">
      <dsp:nvSpPr>
        <dsp:cNvPr id="0" name=""/>
        <dsp:cNvSpPr/>
      </dsp:nvSpPr>
      <dsp:spPr>
        <a:xfrm>
          <a:off x="2223761" y="281082"/>
          <a:ext cx="3632454" cy="3632454"/>
        </a:xfrm>
        <a:prstGeom prst="pie">
          <a:avLst>
            <a:gd name="adj1" fmla="val 9000000"/>
            <a:gd name="adj2" fmla="val 1620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You Are Here</a:t>
          </a:r>
          <a:endParaRPr lang="en-US" sz="2700" kern="1200" dirty="0"/>
        </a:p>
      </dsp:txBody>
      <dsp:txXfrm>
        <a:off x="2644520" y="1050817"/>
        <a:ext cx="1297305" cy="1081087"/>
      </dsp:txXfrm>
    </dsp:sp>
    <dsp:sp modelId="{F89F3C77-DF15-F649-A29F-672B19FC0860}">
      <dsp:nvSpPr>
        <dsp:cNvPr id="0" name=""/>
        <dsp:cNvSpPr/>
      </dsp:nvSpPr>
      <dsp:spPr>
        <a:xfrm>
          <a:off x="2148817" y="56216"/>
          <a:ext cx="4082186" cy="4082186"/>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415AAE1-0516-9846-A329-1448FC834740}">
      <dsp:nvSpPr>
        <dsp:cNvPr id="0" name=""/>
        <dsp:cNvSpPr/>
      </dsp:nvSpPr>
      <dsp:spPr>
        <a:xfrm>
          <a:off x="2073706" y="185717"/>
          <a:ext cx="4082186" cy="4082186"/>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013A97A-6FB4-7945-A7BF-50988CF42CC2}">
      <dsp:nvSpPr>
        <dsp:cNvPr id="0" name=""/>
        <dsp:cNvSpPr/>
      </dsp:nvSpPr>
      <dsp:spPr>
        <a:xfrm>
          <a:off x="1998595" y="56216"/>
          <a:ext cx="4082186" cy="4082186"/>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379D4F-E6BB-4BCC-B802-4639E8E8BDD6}">
      <dsp:nvSpPr>
        <dsp:cNvPr id="0" name=""/>
        <dsp:cNvSpPr/>
      </dsp:nvSpPr>
      <dsp:spPr>
        <a:xfrm>
          <a:off x="1618342" y="0"/>
          <a:ext cx="4992913" cy="49929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Things I Do</a:t>
          </a:r>
          <a:endParaRPr lang="en-US" sz="1600" kern="1200" dirty="0"/>
        </a:p>
      </dsp:txBody>
      <dsp:txXfrm>
        <a:off x="3416790" y="249645"/>
        <a:ext cx="1396018" cy="748937"/>
      </dsp:txXfrm>
    </dsp:sp>
    <dsp:sp modelId="{78619CEA-4427-41B9-A46B-2EAE03836BF2}">
      <dsp:nvSpPr>
        <dsp:cNvPr id="0" name=""/>
        <dsp:cNvSpPr/>
      </dsp:nvSpPr>
      <dsp:spPr>
        <a:xfrm>
          <a:off x="2117634" y="998582"/>
          <a:ext cx="3994331" cy="399433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Things I Think</a:t>
          </a:r>
          <a:endParaRPr lang="en-US" sz="1600" kern="1200" dirty="0"/>
        </a:p>
      </dsp:txBody>
      <dsp:txXfrm>
        <a:off x="3416790" y="1238242"/>
        <a:ext cx="1396018" cy="718979"/>
      </dsp:txXfrm>
    </dsp:sp>
    <dsp:sp modelId="{DEC4927A-FE87-44A5-BA27-2DBAA805C01E}">
      <dsp:nvSpPr>
        <dsp:cNvPr id="0" name=""/>
        <dsp:cNvSpPr/>
      </dsp:nvSpPr>
      <dsp:spPr>
        <a:xfrm>
          <a:off x="2616925" y="1997165"/>
          <a:ext cx="2995748" cy="29957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Things I Feel</a:t>
          </a:r>
          <a:endParaRPr lang="en-US" sz="1600" kern="1200" dirty="0"/>
        </a:p>
      </dsp:txBody>
      <dsp:txXfrm>
        <a:off x="3416790" y="2221846"/>
        <a:ext cx="1396018" cy="674043"/>
      </dsp:txXfrm>
    </dsp:sp>
    <dsp:sp modelId="{D8798A8A-2588-401E-A73C-176C4A9D9BE1}">
      <dsp:nvSpPr>
        <dsp:cNvPr id="0" name=""/>
        <dsp:cNvSpPr/>
      </dsp:nvSpPr>
      <dsp:spPr>
        <a:xfrm>
          <a:off x="3116217" y="2995748"/>
          <a:ext cx="1997165" cy="19971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a:p>
      </dsp:txBody>
      <dsp:txXfrm>
        <a:off x="3408695" y="3495039"/>
        <a:ext cx="1412209" cy="99858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1254AA-B90F-470B-B654-88ED380FFDC0}">
      <dsp:nvSpPr>
        <dsp:cNvPr id="0" name=""/>
        <dsp:cNvSpPr/>
      </dsp:nvSpPr>
      <dsp:spPr>
        <a:xfrm>
          <a:off x="2832484" y="1668084"/>
          <a:ext cx="2656265" cy="265626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2832484" y="1668084"/>
        <a:ext cx="2656265" cy="2656265"/>
      </dsp:txXfrm>
    </dsp:sp>
    <dsp:sp modelId="{EA32475E-4512-4872-B9E5-E9951EE78C2D}">
      <dsp:nvSpPr>
        <dsp:cNvPr id="0" name=""/>
        <dsp:cNvSpPr/>
      </dsp:nvSpPr>
      <dsp:spPr>
        <a:xfrm>
          <a:off x="2693418" y="-459355"/>
          <a:ext cx="2958854" cy="295946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At School</a:t>
          </a:r>
          <a:endParaRPr lang="en-US" sz="3600" kern="1200" dirty="0"/>
        </a:p>
      </dsp:txBody>
      <dsp:txXfrm>
        <a:off x="2693418" y="-459355"/>
        <a:ext cx="2958854" cy="2959465"/>
      </dsp:txXfrm>
    </dsp:sp>
    <dsp:sp modelId="{6CBC7402-255C-4762-8493-39454D1FDD55}">
      <dsp:nvSpPr>
        <dsp:cNvPr id="0" name=""/>
        <dsp:cNvSpPr/>
      </dsp:nvSpPr>
      <dsp:spPr>
        <a:xfrm>
          <a:off x="4963048" y="782838"/>
          <a:ext cx="2977089" cy="307594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With my Friends</a:t>
          </a:r>
          <a:endParaRPr lang="en-US" sz="3600" kern="1200" dirty="0"/>
        </a:p>
      </dsp:txBody>
      <dsp:txXfrm>
        <a:off x="4963048" y="782838"/>
        <a:ext cx="2977089" cy="3075942"/>
      </dsp:txXfrm>
    </dsp:sp>
    <dsp:sp modelId="{D24D589C-0F4D-44F2-89CA-E71F997A440A}">
      <dsp:nvSpPr>
        <dsp:cNvPr id="0" name=""/>
        <dsp:cNvSpPr/>
      </dsp:nvSpPr>
      <dsp:spPr>
        <a:xfrm>
          <a:off x="192463" y="699763"/>
          <a:ext cx="3044226" cy="321309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At Home</a:t>
          </a:r>
          <a:endParaRPr lang="en-US" sz="3600" kern="1200" dirty="0"/>
        </a:p>
      </dsp:txBody>
      <dsp:txXfrm>
        <a:off x="192463" y="699763"/>
        <a:ext cx="3044226" cy="3213098"/>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1DDF3-4CEE-344B-8AD8-23AECC39FE62}" type="datetimeFigureOut">
              <a:rPr lang="en-US" smtClean="0"/>
              <a:pPr/>
              <a:t>10/3/2014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567EF-560B-6B47-8E7F-084E2BCA5410}" type="slidenum">
              <a:rPr lang="en-US" smtClean="0"/>
              <a:pPr/>
              <a:t>‹#›</a:t>
            </a:fld>
            <a:endParaRPr lang="en-US"/>
          </a:p>
        </p:txBody>
      </p:sp>
    </p:spTree>
    <p:extLst>
      <p:ext uri="{BB962C8B-B14F-4D97-AF65-F5344CB8AC3E}">
        <p14:creationId xmlns="" xmlns:p14="http://schemas.microsoft.com/office/powerpoint/2010/main" val="38025067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DE567EF-560B-6B47-8E7F-084E2BCA54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F1EA2-78F9-446E-A859-0DDD2937E279}" type="slidenum">
              <a:rPr lang="en-US"/>
              <a:pPr/>
              <a:t>17</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dirty="0" smtClean="0"/>
              <a:t>CUT THIS SLIDE</a:t>
            </a:r>
          </a:p>
          <a:p>
            <a:endParaRPr lang="en-US" dirty="0" smtClean="0"/>
          </a:p>
          <a:p>
            <a:r>
              <a:rPr lang="en-US" dirty="0" smtClean="0"/>
              <a:t>So </a:t>
            </a:r>
            <a:r>
              <a:rPr lang="en-US" dirty="0"/>
              <a:t>far the conditioning I have talked about refers to things that have been experienced directly. They are learning processes that affect all animals, including humans, however these processes do not fully explain human learning. Humans also learn through indirect or verbal conditioning. </a:t>
            </a:r>
            <a:r>
              <a:rPr lang="en-US" b="1" dirty="0" smtClean="0"/>
              <a:t>Generally</a:t>
            </a:r>
            <a:r>
              <a:rPr lang="en-US" b="1" baseline="0" dirty="0" smtClean="0"/>
              <a:t> speaking, t</a:t>
            </a:r>
            <a:r>
              <a:rPr lang="en-US" b="1" dirty="0" smtClean="0"/>
              <a:t>his means we respond to events in terms of other events, in other words, in terms of the meanings we attribute to those events.  I</a:t>
            </a:r>
            <a:r>
              <a:rPr lang="en-US" b="1" baseline="0" dirty="0" smtClean="0"/>
              <a:t> will explain.  </a:t>
            </a:r>
            <a:r>
              <a:rPr lang="en-US" dirty="0" smtClean="0"/>
              <a:t>There </a:t>
            </a:r>
            <a:r>
              <a:rPr lang="en-US" dirty="0"/>
              <a:t>is not yet evidence that this happens in nonhumans or in humans without language abilities; however, in most people it develops early in life. I have some data but first let me make a caveat… </a:t>
            </a:r>
          </a:p>
          <a:p>
            <a:r>
              <a:rPr lang="en-US" dirty="0">
                <a:latin typeface="Comic Sans MS" pitchFamily="66" charset="0"/>
              </a:rPr>
              <a:t>Verbal in this case refers not just to speech but to any and all communicative behavior and really any behavior that is the result of relational learning, so sign-language is verbal, for example</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sz="2800" dirty="0">
                <a:ea typeface="ＭＳ Ｐゴシック" charset="-128"/>
              </a:rPr>
              <a:t>Mutual Entailment</a:t>
            </a:r>
          </a:p>
          <a:p>
            <a:pPr lvl="1" eaLnBrk="1" hangingPunct="1"/>
            <a:r>
              <a:rPr lang="en-US" sz="2800" dirty="0">
                <a:ea typeface="ＭＳ Ｐゴシック" charset="-128"/>
              </a:rPr>
              <a:t>Combinatorial Entailment</a:t>
            </a:r>
          </a:p>
          <a:p>
            <a:endParaRPr lang="en-US" dirty="0"/>
          </a:p>
        </p:txBody>
      </p:sp>
      <p:sp>
        <p:nvSpPr>
          <p:cNvPr id="4" name="Slide Number Placeholder 3"/>
          <p:cNvSpPr>
            <a:spLocks noGrp="1"/>
          </p:cNvSpPr>
          <p:nvPr>
            <p:ph type="sldNum" sz="quarter" idx="10"/>
          </p:nvPr>
        </p:nvSpPr>
        <p:spPr/>
        <p:txBody>
          <a:bodyPr/>
          <a:lstStyle/>
          <a:p>
            <a:fld id="{D74FE77F-E8C6-429A-B105-CC8808A0E1B2}" type="slidenum">
              <a:rPr lang="en-US" smtClean="0"/>
              <a:pPr/>
              <a:t>18</a:t>
            </a:fld>
            <a:endParaRPr lang="en-US"/>
          </a:p>
        </p:txBody>
      </p:sp>
    </p:spTree>
    <p:extLst>
      <p:ext uri="{BB962C8B-B14F-4D97-AF65-F5344CB8AC3E}">
        <p14:creationId xmlns="" xmlns:p14="http://schemas.microsoft.com/office/powerpoint/2010/main" val="331374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C9D18-8040-4A1D-AADA-BBC41C28E5B0}" type="slidenum">
              <a:rPr lang="en-US" smtClean="0"/>
              <a:pPr/>
              <a:t>20</a:t>
            </a:fld>
            <a:endParaRPr lang="en-US"/>
          </a:p>
        </p:txBody>
      </p:sp>
    </p:spTree>
    <p:extLst>
      <p:ext uri="{BB962C8B-B14F-4D97-AF65-F5344CB8AC3E}">
        <p14:creationId xmlns="" xmlns:p14="http://schemas.microsoft.com/office/powerpoint/2010/main" val="22883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352EA-A331-4C0E-BDE9-D2AC0549334F}" type="slidenum">
              <a:rPr lang="en-US"/>
              <a:pPr/>
              <a:t>24</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14400" y="4343400"/>
            <a:ext cx="5029200" cy="4114800"/>
          </a:xfrm>
        </p:spPr>
        <p:txBody>
          <a:bodyPr lIns="89934" tIns="44967" rIns="89934" bIns="44967"/>
          <a:lstStyle/>
          <a:p>
            <a:r>
              <a:rPr lang="en-US" dirty="0"/>
              <a:t>This is data from </a:t>
            </a:r>
            <a:r>
              <a:rPr lang="en-US" dirty="0" err="1"/>
              <a:t>Lipkens</a:t>
            </a:r>
            <a:r>
              <a:rPr lang="en-US" dirty="0"/>
              <a:t> et al. in Journal of Experimental Child Psychology in 1993- They used a single male participant and studied him over an 8 month time period-taught him to match pictures of objects to their spoken names and then tested on the opposite direction both immediately and a 2-week follow-up- got nearly 88% </a:t>
            </a:r>
            <a:r>
              <a:rPr lang="en-US" dirty="0" smtClean="0"/>
              <a:t>correct</a:t>
            </a:r>
          </a:p>
          <a:p>
            <a:endParaRPr lang="en-US" dirty="0" smtClean="0"/>
          </a:p>
          <a:p>
            <a:r>
              <a:rPr lang="en-US" dirty="0" smtClean="0"/>
              <a:t>Child derived</a:t>
            </a:r>
            <a:r>
              <a:rPr lang="en-US" baseline="0" dirty="0" smtClean="0"/>
              <a:t> the opposite in the absence of direct training. “Derived stimulus relations” </a:t>
            </a:r>
            <a:r>
              <a:rPr lang="en-US" b="1" baseline="0" dirty="0" smtClean="0"/>
              <a:t>Mutual entailment : if A is related to B in a given context via training, then B is related to A in that context via derivation.  Specific relations involved need not be literally identical – for example, if A is better than B, then B is no worse than A – but the second relation is entailed by the first.</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235E9-9E3F-4CF1-9212-62352395C42E}" type="slidenum">
              <a:rPr lang="en-US"/>
              <a:pPr/>
              <a:t>25</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914400" y="4343400"/>
            <a:ext cx="5029200" cy="4114800"/>
          </a:xfrm>
        </p:spPr>
        <p:txBody>
          <a:bodyPr lIns="89934" tIns="44967" rIns="89934" bIns="44967"/>
          <a:lstStyle/>
          <a:p>
            <a:r>
              <a:rPr lang="en-US" dirty="0"/>
              <a:t>Same article, same participant: By 23 months could do more complex framing, when added that certain sounds went with certain pictures, was able to put names with sounds and vice-versa 90% of the </a:t>
            </a:r>
            <a:r>
              <a:rPr lang="en-US" dirty="0" smtClean="0"/>
              <a:t>time</a:t>
            </a:r>
          </a:p>
          <a:p>
            <a:endParaRPr lang="en-US" dirty="0" smtClean="0"/>
          </a:p>
          <a:p>
            <a:r>
              <a:rPr lang="en-US" b="1" dirty="0" smtClean="0"/>
              <a:t>Combinatorial Entailment: If A is directly related in a particular</a:t>
            </a:r>
            <a:r>
              <a:rPr lang="en-US" b="1" baseline="0" dirty="0" smtClean="0"/>
              <a:t> way to B, and B is also directly related to C, then some kind of relation must be entailed from A to C and from C to A.  The derivation of transitive and equivalence relations in the stimulus equivalence literature are examples of combinatorial entailment.</a:t>
            </a:r>
            <a:endParaRPr lang="en-US"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8F481-2386-40D4-BCC8-3582AA590318}" type="slidenum">
              <a:rPr lang="en-US"/>
              <a:pPr/>
              <a:t>26</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14400" y="4343400"/>
            <a:ext cx="5029200" cy="4114800"/>
          </a:xfrm>
        </p:spPr>
        <p:txBody>
          <a:bodyPr lIns="89934" tIns="44967" rIns="89934" bIns="44967"/>
          <a:lstStyle/>
          <a:p>
            <a:r>
              <a:rPr lang="en-US" dirty="0"/>
              <a:t>By 27 months old he could get them all correct, even when new stimuli were introduced-</a:t>
            </a:r>
          </a:p>
          <a:p>
            <a:r>
              <a:rPr lang="en-US" dirty="0"/>
              <a:t>Want you to notice when this framing process happens- developmental psychologists often refer to the rapid language acquisition between 18 and 26 months of age as the language explosion and as toddlers get language, they do this framing- this has important implications. We believe that the basic processes of framing are what underlie and account for language and cognition. There is still a lot of work that needs to be done in this area. </a:t>
            </a:r>
            <a:endParaRPr lang="en-US" dirty="0" smtClean="0"/>
          </a:p>
          <a:p>
            <a:endParaRPr lang="en-US" dirty="0" smtClean="0"/>
          </a:p>
          <a:p>
            <a:r>
              <a:rPr lang="en-US" sz="1200" dirty="0" smtClean="0"/>
              <a:t>Correlates with cognitive/verbal ability</a:t>
            </a:r>
          </a:p>
          <a:p>
            <a:r>
              <a:rPr lang="en-US" sz="1200" dirty="0" smtClean="0"/>
              <a:t>Emotion knowledge </a:t>
            </a:r>
            <a:r>
              <a:rPr lang="en-US" sz="1200" i="1" dirty="0" smtClean="0"/>
              <a:t>also</a:t>
            </a:r>
            <a:r>
              <a:rPr lang="en-US" sz="1200" dirty="0" smtClean="0"/>
              <a:t> correlates with verbal ability</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55DF9-556A-4202-B52C-38355618E63D}" type="slidenum">
              <a:rPr lang="en-US"/>
              <a:pPr/>
              <a:t>27</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14400" y="4343400"/>
            <a:ext cx="5029200" cy="4114800"/>
          </a:xfrm>
        </p:spPr>
        <p:txBody>
          <a:bodyPr lIns="89934" tIns="44967" rIns="89934" bIns="44967"/>
          <a:lstStyle/>
          <a:p>
            <a:r>
              <a:rPr lang="en-US" dirty="0"/>
              <a:t>However, there is some evidence that this ability is related to language ability. This refers back to the statement that I made a moment ago about it not occurring (that we know of) in people who are nonverbal. In a 1986 study published in Journal of the Experimental Analysis of Behavior </a:t>
            </a:r>
            <a:r>
              <a:rPr lang="en-US" dirty="0" err="1" smtClean="0"/>
              <a:t>Devany</a:t>
            </a:r>
            <a:r>
              <a:rPr lang="en-US" dirty="0" smtClean="0"/>
              <a:t> </a:t>
            </a:r>
            <a:r>
              <a:rPr lang="en-US" dirty="0"/>
              <a:t>et al. used 12 children ages 14 to 36 months as participants, there were 4 normally developing with average IQ, 4 language-capable children with mental retardation and 4 children with language deficiency and mental retardation to study this process- trained that 2 animal-like pictures went together, then trained that one of those went with a third animal-like picture, and then tested to see if could get that first and third pictures went together-did with two sets and then mixed those two sets, training was “touch the one that goes with this one” followed by one or more of the following: verbal praise, bubble blowing and food reward, and if failed physical prompting was used- 10 trials in each block of testing (so 40 total)- can see that normally developing and language able children with MR did about the same and those without language performed at worse than chance levels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FE77F-E8C6-429A-B105-CC8808A0E1B2}" type="slidenum">
              <a:rPr lang="en-US" smtClean="0"/>
              <a:pPr/>
              <a:t>28</a:t>
            </a:fld>
            <a:endParaRPr lang="en-US"/>
          </a:p>
        </p:txBody>
      </p:sp>
    </p:spTree>
    <p:extLst>
      <p:ext uri="{BB962C8B-B14F-4D97-AF65-F5344CB8AC3E}">
        <p14:creationId xmlns="" xmlns:p14="http://schemas.microsoft.com/office/powerpoint/2010/main" val="3683105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Kids</a:t>
            </a:r>
            <a:r>
              <a:rPr lang="en-US" baseline="0" dirty="0" smtClean="0"/>
              <a:t> are in the unique position of having fine, critical minds, and yet being limited in the ability to understand and appreciate how they work given their less sophisticated abstract thinking and verbal skills.  This varies across childhood, of course.  But the mind’s relational </a:t>
            </a:r>
            <a:r>
              <a:rPr lang="en-US" baseline="0" dirty="0" err="1" smtClean="0"/>
              <a:t>abililty</a:t>
            </a:r>
            <a:r>
              <a:rPr lang="en-US" baseline="0" dirty="0" smtClean="0"/>
              <a:t> begins very young.</a:t>
            </a:r>
            <a:endParaRPr lang="en-US" dirty="0"/>
          </a:p>
        </p:txBody>
      </p:sp>
      <p:sp>
        <p:nvSpPr>
          <p:cNvPr id="4" name="Slide Number Placeholder 3"/>
          <p:cNvSpPr>
            <a:spLocks noGrp="1"/>
          </p:cNvSpPr>
          <p:nvPr>
            <p:ph type="sldNum" sz="quarter" idx="10"/>
          </p:nvPr>
        </p:nvSpPr>
        <p:spPr/>
        <p:txBody>
          <a:bodyPr/>
          <a:lstStyle/>
          <a:p>
            <a:fld id="{DB556F57-F9F5-484D-BA69-93F674196383}"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EB184-221D-486F-9A05-16D024405078}" type="slidenum">
              <a:rPr lang="en-US"/>
              <a:pPr/>
              <a:t>32</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8E1B51-AA59-4012-A8CC-FF19385EBBF5}" type="slidenum">
              <a:rPr lang="en-US"/>
              <a:pPr/>
              <a:t>33</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Anxious parents are intrusive and controlling</a:t>
            </a:r>
          </a:p>
          <a:p>
            <a:pPr lvl="1"/>
            <a:r>
              <a:rPr lang="en-US" dirty="0" smtClean="0"/>
              <a:t>Can’t tolerate how they feel when their children experience distress</a:t>
            </a:r>
          </a:p>
          <a:p>
            <a:pPr lvl="1"/>
            <a:r>
              <a:rPr lang="en-US" dirty="0" smtClean="0"/>
              <a:t>“Save” kids from distressing situations, thus preventing practice and mastery of those situations</a:t>
            </a:r>
          </a:p>
          <a:p>
            <a:pPr lvl="1"/>
            <a:r>
              <a:rPr lang="en-US" dirty="0" smtClean="0"/>
              <a:t>Model avoidant coping for children</a:t>
            </a:r>
          </a:p>
          <a:p>
            <a:r>
              <a:rPr lang="en-US" dirty="0" smtClean="0"/>
              <a:t>Depressed parents are harsh, inconsistent, less warm, and more negative</a:t>
            </a:r>
          </a:p>
          <a:p>
            <a:pPr lvl="1"/>
            <a:r>
              <a:rPr lang="en-US" dirty="0" smtClean="0"/>
              <a:t>Can’t tolerate children’s challenging behavior or negative emotions, and so retreat</a:t>
            </a:r>
          </a:p>
          <a:p>
            <a:pPr lvl="1"/>
            <a:r>
              <a:rPr lang="en-US" dirty="0" smtClean="0"/>
              <a:t>Young children are left without models of emotion acceptance and thus are left more vulnerable to depression themselves</a:t>
            </a:r>
          </a:p>
          <a:p>
            <a:pPr lvl="1"/>
            <a:endParaRPr lang="en-US" dirty="0" smtClean="0"/>
          </a:p>
          <a:p>
            <a:r>
              <a:rPr lang="en-US" dirty="0" smtClean="0"/>
              <a:t>Demoralizing</a:t>
            </a:r>
          </a:p>
          <a:p>
            <a:r>
              <a:rPr lang="en-US" dirty="0" smtClean="0"/>
              <a:t>Often goals are at odds with child</a:t>
            </a:r>
          </a:p>
          <a:p>
            <a:r>
              <a:rPr lang="en-US" dirty="0" smtClean="0"/>
              <a:t>Want therapist to “fix” child</a:t>
            </a:r>
          </a:p>
          <a:p>
            <a:r>
              <a:rPr lang="en-US" dirty="0" smtClean="0"/>
              <a:t>Locate problem with child</a:t>
            </a:r>
          </a:p>
          <a:p>
            <a:r>
              <a:rPr lang="en-US" dirty="0" smtClean="0"/>
              <a:t>Working to end </a:t>
            </a:r>
            <a:r>
              <a:rPr lang="en-US" dirty="0" err="1" smtClean="0"/>
              <a:t>aversives</a:t>
            </a:r>
            <a:r>
              <a:rPr lang="en-US" dirty="0" smtClean="0"/>
              <a:t> rather than </a:t>
            </a:r>
            <a:r>
              <a:rPr lang="en-US" i="1" dirty="0" smtClean="0"/>
              <a:t>for</a:t>
            </a:r>
            <a:r>
              <a:rPr lang="en-US" dirty="0" smtClean="0"/>
              <a:t> something</a:t>
            </a:r>
          </a:p>
          <a:p>
            <a:r>
              <a:rPr lang="en-US" dirty="0" smtClean="0"/>
              <a:t>Very important to assess family context and related disruption in functional analysis</a:t>
            </a:r>
          </a:p>
          <a:p>
            <a:r>
              <a:rPr lang="en-US" dirty="0" smtClean="0"/>
              <a:t>Find out what was lost</a:t>
            </a:r>
          </a:p>
          <a:p>
            <a:r>
              <a:rPr lang="en-US" dirty="0" smtClean="0"/>
              <a:t>Engage parent as partner in treatment</a:t>
            </a:r>
          </a:p>
          <a:p>
            <a:r>
              <a:rPr lang="en-US" dirty="0" smtClean="0"/>
              <a:t>Help them make a space for their child’s goals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a:t>
            </a:r>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36</a:t>
            </a:fld>
            <a:endParaRPr lang="en-US"/>
          </a:p>
        </p:txBody>
      </p:sp>
    </p:spTree>
    <p:extLst>
      <p:ext uri="{BB962C8B-B14F-4D97-AF65-F5344CB8AC3E}">
        <p14:creationId xmlns="" xmlns:p14="http://schemas.microsoft.com/office/powerpoint/2010/main" val="3089042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FE77F-E8C6-429A-B105-CC8808A0E1B2}" type="slidenum">
              <a:rPr lang="en-US" smtClean="0"/>
              <a:pPr/>
              <a:t>37</a:t>
            </a:fld>
            <a:endParaRPr lang="en-US"/>
          </a:p>
        </p:txBody>
      </p:sp>
    </p:spTree>
    <p:extLst>
      <p:ext uri="{BB962C8B-B14F-4D97-AF65-F5344CB8AC3E}">
        <p14:creationId xmlns="" xmlns:p14="http://schemas.microsoft.com/office/powerpoint/2010/main" val="1448701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FE77F-E8C6-429A-B105-CC8808A0E1B2}" type="slidenum">
              <a:rPr lang="en-US" smtClean="0"/>
              <a:pPr/>
              <a:t>38</a:t>
            </a:fld>
            <a:endParaRPr lang="en-US"/>
          </a:p>
        </p:txBody>
      </p:sp>
    </p:spTree>
    <p:extLst>
      <p:ext uri="{BB962C8B-B14F-4D97-AF65-F5344CB8AC3E}">
        <p14:creationId xmlns="" xmlns:p14="http://schemas.microsoft.com/office/powerpoint/2010/main" val="526369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Tw Cen MT" pitchFamily="34" charset="0"/>
              </a:defRPr>
            </a:lvl1pPr>
            <a:lvl2pPr marL="742909" indent="-285734">
              <a:defRPr>
                <a:solidFill>
                  <a:schemeClr val="tx1"/>
                </a:solidFill>
                <a:latin typeface="Tw Cen MT" pitchFamily="34" charset="0"/>
              </a:defRPr>
            </a:lvl2pPr>
            <a:lvl3pPr marL="1142937" indent="-228587">
              <a:defRPr>
                <a:solidFill>
                  <a:schemeClr val="tx1"/>
                </a:solidFill>
                <a:latin typeface="Tw Cen MT" pitchFamily="34" charset="0"/>
              </a:defRPr>
            </a:lvl3pPr>
            <a:lvl4pPr marL="1600112" indent="-228587">
              <a:defRPr>
                <a:solidFill>
                  <a:schemeClr val="tx1"/>
                </a:solidFill>
                <a:latin typeface="Tw Cen MT" pitchFamily="34" charset="0"/>
              </a:defRPr>
            </a:lvl4pPr>
            <a:lvl5pPr marL="2057287" indent="-228587">
              <a:defRPr>
                <a:solidFill>
                  <a:schemeClr val="tx1"/>
                </a:solidFill>
                <a:latin typeface="Tw Cen MT" pitchFamily="34" charset="0"/>
              </a:defRPr>
            </a:lvl5pPr>
            <a:lvl6pPr marL="2514461" indent="-228587" fontAlgn="base">
              <a:spcBef>
                <a:spcPct val="0"/>
              </a:spcBef>
              <a:spcAft>
                <a:spcPct val="0"/>
              </a:spcAft>
              <a:defRPr>
                <a:solidFill>
                  <a:schemeClr val="tx1"/>
                </a:solidFill>
                <a:latin typeface="Tw Cen MT" pitchFamily="34" charset="0"/>
              </a:defRPr>
            </a:lvl6pPr>
            <a:lvl7pPr marL="2971635" indent="-228587" fontAlgn="base">
              <a:spcBef>
                <a:spcPct val="0"/>
              </a:spcBef>
              <a:spcAft>
                <a:spcPct val="0"/>
              </a:spcAft>
              <a:defRPr>
                <a:solidFill>
                  <a:schemeClr val="tx1"/>
                </a:solidFill>
                <a:latin typeface="Tw Cen MT" pitchFamily="34" charset="0"/>
              </a:defRPr>
            </a:lvl7pPr>
            <a:lvl8pPr marL="3428810" indent="-228587" fontAlgn="base">
              <a:spcBef>
                <a:spcPct val="0"/>
              </a:spcBef>
              <a:spcAft>
                <a:spcPct val="0"/>
              </a:spcAft>
              <a:defRPr>
                <a:solidFill>
                  <a:schemeClr val="tx1"/>
                </a:solidFill>
                <a:latin typeface="Tw Cen MT" pitchFamily="34" charset="0"/>
              </a:defRPr>
            </a:lvl8pPr>
            <a:lvl9pPr marL="3885985" indent="-228587"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7047AFC4-51DD-458E-B756-CC3A9B8FC746}" type="slidenum">
              <a:rPr lang="en-US" smtClean="0">
                <a:latin typeface="Calibri" pitchFamily="34" charset="0"/>
              </a:rPr>
              <a:pPr fontAlgn="base">
                <a:spcBef>
                  <a:spcPct val="0"/>
                </a:spcBef>
                <a:spcAft>
                  <a:spcPct val="0"/>
                </a:spcAft>
                <a:defRPr/>
              </a:pPr>
              <a:t>39</a:t>
            </a:fld>
            <a:endParaRPr lang="en-US" smtClean="0">
              <a:latin typeface="Calibri" pitchFamily="34" charset="0"/>
            </a:endParaRPr>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4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spcBef>
                <a:spcPct val="0"/>
              </a:spcBef>
            </a:pPr>
            <a:r>
              <a:rPr lang="en-US" dirty="0" smtClean="0"/>
              <a:t>Mostly about antecedent control- examine and attempt to manipulate what happens before avoidant and other problem behaviors in order to predict and influence it- will come back to this</a:t>
            </a:r>
          </a:p>
          <a:p>
            <a:pPr eaLnBrk="1" hangingPunct="1">
              <a:spcBef>
                <a:spcPct val="0"/>
              </a:spcBef>
            </a:pPr>
            <a:endParaRPr lang="en-US" dirty="0" smtClean="0"/>
          </a:p>
          <a:p>
            <a:r>
              <a:rPr lang="en-US" dirty="0"/>
              <a:t>ACT is comprised of six components that can be divided into two broad groups: acceptance and mindfulness processes (Acceptance, </a:t>
            </a:r>
            <a:r>
              <a:rPr lang="en-US" dirty="0" err="1"/>
              <a:t>Defusion</a:t>
            </a:r>
            <a:r>
              <a:rPr lang="en-US" dirty="0"/>
              <a:t>), and commitment and behavior change processes (Values, and Committed Action), with components Present Moment Awareness and Self as Context overlapping in each group.  </a:t>
            </a:r>
          </a:p>
          <a:p>
            <a:endParaRPr lang="en-US" dirty="0"/>
          </a:p>
          <a:p>
            <a:pPr defTabSz="914350"/>
            <a:r>
              <a:rPr lang="en-US" i="1" dirty="0"/>
              <a:t>Present moment awareness</a:t>
            </a:r>
            <a:r>
              <a:rPr lang="en-US" dirty="0"/>
              <a:t> is defined as ongoing, non-evaluative awareness of psychological and environmental events as they occur on a moment-to-moment basis (this is also called </a:t>
            </a:r>
            <a:r>
              <a:rPr lang="en-US" i="1" dirty="0"/>
              <a:t>mindfulness</a:t>
            </a:r>
            <a:r>
              <a:rPr lang="en-US" dirty="0"/>
              <a:t>).  The goal of present moment awareness is to being individuals in direct, continuous contact with their worlds. </a:t>
            </a:r>
            <a:endParaRPr lang="en-US" dirty="0" smtClean="0"/>
          </a:p>
          <a:p>
            <a:endParaRPr lang="en-US" dirty="0"/>
          </a:p>
          <a:p>
            <a:pPr defTabSz="914350"/>
            <a:r>
              <a:rPr lang="en-US" dirty="0"/>
              <a:t>The second component is </a:t>
            </a:r>
            <a:r>
              <a:rPr lang="en-US" i="1" dirty="0"/>
              <a:t>acceptance</a:t>
            </a:r>
            <a:r>
              <a:rPr lang="en-US" dirty="0"/>
              <a:t>.  Acceptance is an alternative to experiential avoidance, and comprises awareness and compassionate acceptance of unpleasant material without any attempts to alter or avoid it.  In the case of chronic physical pain, an ACT therapist might draw a client’s attention to it, or ask her to deliberately notice its quality, rather than distracting herself from it.</a:t>
            </a:r>
          </a:p>
          <a:p>
            <a:endParaRPr lang="en-US" dirty="0"/>
          </a:p>
          <a:p>
            <a:r>
              <a:rPr lang="en-US" dirty="0"/>
              <a:t>The next component of ACT is </a:t>
            </a:r>
            <a:r>
              <a:rPr lang="en-US" i="1" dirty="0" err="1"/>
              <a:t>defusion</a:t>
            </a:r>
            <a:r>
              <a:rPr lang="en-US" dirty="0"/>
              <a:t>, which targets cognitive fusion, and can be conceptualized as </a:t>
            </a:r>
            <a:r>
              <a:rPr lang="en-US" dirty="0" err="1"/>
              <a:t>deliteralization</a:t>
            </a:r>
            <a:r>
              <a:rPr lang="en-US" dirty="0"/>
              <a:t> of thoughts.  In other words, it refers to the process through which an individual comes to understand that his/her thoughts are merely verbal events rather than actual events.  For example, rather than a thought being perceived as a literal truth and serving as antecedents to avoidance, an individual might say, “I am having the thought that ….” </a:t>
            </a:r>
          </a:p>
          <a:p>
            <a:endParaRPr lang="en-US" dirty="0"/>
          </a:p>
          <a:p>
            <a:r>
              <a:rPr lang="en-US" i="1" dirty="0"/>
              <a:t>Self as context</a:t>
            </a:r>
            <a:r>
              <a:rPr lang="en-US" dirty="0"/>
              <a:t> is the fourth component of ACT and refers to the awareness that the self is experienced as a constant, unchanging perspective from which one can observe thoughts, emotions, and external experiences as they come and go. Newer work on </a:t>
            </a:r>
            <a:r>
              <a:rPr lang="en-US" dirty="0" err="1"/>
              <a:t>SaC</a:t>
            </a:r>
            <a:r>
              <a:rPr lang="en-US" dirty="0"/>
              <a:t> describe it as perspective-taking.</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Tw Cen MT" pitchFamily="34" charset="0"/>
              </a:defRPr>
            </a:lvl1pPr>
            <a:lvl2pPr marL="742909" indent="-285734">
              <a:defRPr>
                <a:solidFill>
                  <a:schemeClr val="tx1"/>
                </a:solidFill>
                <a:latin typeface="Tw Cen MT" pitchFamily="34" charset="0"/>
              </a:defRPr>
            </a:lvl2pPr>
            <a:lvl3pPr marL="1142937" indent="-228587">
              <a:defRPr>
                <a:solidFill>
                  <a:schemeClr val="tx1"/>
                </a:solidFill>
                <a:latin typeface="Tw Cen MT" pitchFamily="34" charset="0"/>
              </a:defRPr>
            </a:lvl3pPr>
            <a:lvl4pPr marL="1600112" indent="-228587">
              <a:defRPr>
                <a:solidFill>
                  <a:schemeClr val="tx1"/>
                </a:solidFill>
                <a:latin typeface="Tw Cen MT" pitchFamily="34" charset="0"/>
              </a:defRPr>
            </a:lvl4pPr>
            <a:lvl5pPr marL="2057287" indent="-228587">
              <a:defRPr>
                <a:solidFill>
                  <a:schemeClr val="tx1"/>
                </a:solidFill>
                <a:latin typeface="Tw Cen MT" pitchFamily="34" charset="0"/>
              </a:defRPr>
            </a:lvl5pPr>
            <a:lvl6pPr marL="2514461" indent="-228587" fontAlgn="base">
              <a:spcBef>
                <a:spcPct val="0"/>
              </a:spcBef>
              <a:spcAft>
                <a:spcPct val="0"/>
              </a:spcAft>
              <a:defRPr>
                <a:solidFill>
                  <a:schemeClr val="tx1"/>
                </a:solidFill>
                <a:latin typeface="Tw Cen MT" pitchFamily="34" charset="0"/>
              </a:defRPr>
            </a:lvl6pPr>
            <a:lvl7pPr marL="2971635" indent="-228587" fontAlgn="base">
              <a:spcBef>
                <a:spcPct val="0"/>
              </a:spcBef>
              <a:spcAft>
                <a:spcPct val="0"/>
              </a:spcAft>
              <a:defRPr>
                <a:solidFill>
                  <a:schemeClr val="tx1"/>
                </a:solidFill>
                <a:latin typeface="Tw Cen MT" pitchFamily="34" charset="0"/>
              </a:defRPr>
            </a:lvl7pPr>
            <a:lvl8pPr marL="3428810" indent="-228587" fontAlgn="base">
              <a:spcBef>
                <a:spcPct val="0"/>
              </a:spcBef>
              <a:spcAft>
                <a:spcPct val="0"/>
              </a:spcAft>
              <a:defRPr>
                <a:solidFill>
                  <a:schemeClr val="tx1"/>
                </a:solidFill>
                <a:latin typeface="Tw Cen MT" pitchFamily="34" charset="0"/>
              </a:defRPr>
            </a:lvl8pPr>
            <a:lvl9pPr marL="3885985" indent="-228587"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8C186070-C24C-4FE1-8F4C-0D7A2558ADE1}" type="slidenum">
              <a:rPr lang="en-US" smtClean="0">
                <a:latin typeface="Calibri" pitchFamily="34" charset="0"/>
              </a:rPr>
              <a:pPr fontAlgn="base">
                <a:spcBef>
                  <a:spcPct val="0"/>
                </a:spcBef>
                <a:spcAft>
                  <a:spcPct val="0"/>
                </a:spcAft>
                <a:defRPr/>
              </a:pPr>
              <a:t>40</a:t>
            </a:fld>
            <a:endParaRPr lang="en-US" smtClean="0">
              <a:latin typeface="Calibri" pitchFamily="34" charset="0"/>
            </a:endParaRPr>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Mostly about consequential control- after behavior- will come back to this but first have to talk about initial steps (the first few sessions)</a:t>
            </a:r>
          </a:p>
          <a:p>
            <a:pPr eaLnBrk="1" hangingPunct="1">
              <a:spcBef>
                <a:spcPct val="0"/>
              </a:spcBef>
            </a:pPr>
            <a:endParaRPr lang="en-US" dirty="0" smtClean="0"/>
          </a:p>
          <a:p>
            <a:pPr defTabSz="914350">
              <a:spcBef>
                <a:spcPct val="0"/>
              </a:spcBef>
            </a:pPr>
            <a:r>
              <a:rPr lang="en-US" dirty="0"/>
              <a:t>The fifth component, v</a:t>
            </a:r>
            <a:r>
              <a:rPr lang="en-US" i="1" dirty="0"/>
              <a:t>alues</a:t>
            </a:r>
            <a:r>
              <a:rPr lang="en-US" dirty="0"/>
              <a:t>, refers to the individual’s domains of importance. They are not goals that can be attained, but are rather guiding principles that are thought to motivate sustained and complex chains of behavior (Wilson &amp; Murrell, 2004).  Because behaviors are enacted in the service of values, these behaviors themselves may come to have some of the rewarding psychological properties of the valued domain.  </a:t>
            </a:r>
          </a:p>
          <a:p>
            <a:pPr defTabSz="914350">
              <a:spcBef>
                <a:spcPct val="0"/>
              </a:spcBef>
            </a:pPr>
            <a:endParaRPr lang="en-US" dirty="0"/>
          </a:p>
          <a:p>
            <a:pPr defTabSz="914350">
              <a:spcBef>
                <a:spcPct val="0"/>
              </a:spcBef>
            </a:pPr>
            <a:r>
              <a:rPr lang="en-US" dirty="0"/>
              <a:t>Lastly, ACT is also very explicit in its goal of fostering </a:t>
            </a:r>
            <a:r>
              <a:rPr lang="en-US" i="1" dirty="0"/>
              <a:t>committed action</a:t>
            </a:r>
            <a:r>
              <a:rPr lang="en-US" dirty="0"/>
              <a:t> in the service of one’s valued goals.  When individuals engage in committed action in the service of their values, they are typically brought into contact with previously avoided psychological experiences.  To make a “commitment” to continued engagement in these behaviors implies willingness to have those experiences, and to persist in one’s behaviors, even in the face of psychological discomfort.  </a:t>
            </a:r>
          </a:p>
          <a:p>
            <a:pPr defTabSz="914350">
              <a:spcBef>
                <a:spcPct val="0"/>
              </a:spcBef>
            </a:pPr>
            <a:endParaRPr lang="en-US" dirty="0"/>
          </a:p>
          <a:p>
            <a:pPr defTabSz="914350">
              <a:spcBef>
                <a:spcPct val="0"/>
              </a:spcBef>
            </a:pPr>
            <a:r>
              <a:rPr lang="en-US" dirty="0"/>
              <a:t>This is a cornerstone of the ACT model of psychological flexibility – to continue to pursue valued ends, in the face of discomfort or stress.</a:t>
            </a:r>
            <a:endParaRPr lang="en-US" dirty="0" smtClean="0">
              <a:effectLst/>
            </a:endParaRPr>
          </a:p>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52A05-D267-48B8-9ED9-8B9D9D558CAB}" type="slidenum">
              <a:rPr lang="en-US"/>
              <a:pPr/>
              <a:t>41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We’ll to talk in some detail about all of the components, first I thought that we could go through the central ACT question, which is…</a:t>
            </a:r>
          </a:p>
          <a:p>
            <a:r>
              <a:rPr lang="en-US"/>
              <a:t>First step  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FE77F-E8C6-429A-B105-CC8808A0E1B2}" type="slidenum">
              <a:rPr lang="en-US" smtClean="0"/>
              <a:pPr/>
              <a:t>42</a:t>
            </a:fld>
            <a:endParaRPr lang="en-US"/>
          </a:p>
        </p:txBody>
      </p:sp>
    </p:spTree>
    <p:extLst>
      <p:ext uri="{BB962C8B-B14F-4D97-AF65-F5344CB8AC3E}">
        <p14:creationId xmlns="" xmlns:p14="http://schemas.microsoft.com/office/powerpoint/2010/main" val="33403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09" indent="-285734">
              <a:defRPr>
                <a:solidFill>
                  <a:schemeClr val="tx1"/>
                </a:solidFill>
                <a:latin typeface="Lucida Sans Unicode" pitchFamily="34" charset="0"/>
              </a:defRPr>
            </a:lvl2pPr>
            <a:lvl3pPr marL="1142937" indent="-228587">
              <a:defRPr>
                <a:solidFill>
                  <a:schemeClr val="tx1"/>
                </a:solidFill>
                <a:latin typeface="Lucida Sans Unicode" pitchFamily="34" charset="0"/>
              </a:defRPr>
            </a:lvl3pPr>
            <a:lvl4pPr marL="1600112" indent="-228587">
              <a:defRPr>
                <a:solidFill>
                  <a:schemeClr val="tx1"/>
                </a:solidFill>
                <a:latin typeface="Lucida Sans Unicode" pitchFamily="34" charset="0"/>
              </a:defRPr>
            </a:lvl4pPr>
            <a:lvl5pPr marL="2057287" indent="-228587">
              <a:defRPr>
                <a:solidFill>
                  <a:schemeClr val="tx1"/>
                </a:solidFill>
                <a:latin typeface="Lucida Sans Unicode" pitchFamily="34" charset="0"/>
              </a:defRPr>
            </a:lvl5pPr>
            <a:lvl6pPr marL="2514461" indent="-228587" fontAlgn="base">
              <a:spcBef>
                <a:spcPct val="0"/>
              </a:spcBef>
              <a:spcAft>
                <a:spcPct val="0"/>
              </a:spcAft>
              <a:defRPr>
                <a:solidFill>
                  <a:schemeClr val="tx1"/>
                </a:solidFill>
                <a:latin typeface="Lucida Sans Unicode" pitchFamily="34" charset="0"/>
              </a:defRPr>
            </a:lvl6pPr>
            <a:lvl7pPr marL="2971635" indent="-228587" fontAlgn="base">
              <a:spcBef>
                <a:spcPct val="0"/>
              </a:spcBef>
              <a:spcAft>
                <a:spcPct val="0"/>
              </a:spcAft>
              <a:defRPr>
                <a:solidFill>
                  <a:schemeClr val="tx1"/>
                </a:solidFill>
                <a:latin typeface="Lucida Sans Unicode" pitchFamily="34" charset="0"/>
              </a:defRPr>
            </a:lvl7pPr>
            <a:lvl8pPr marL="3428810" indent="-228587" fontAlgn="base">
              <a:spcBef>
                <a:spcPct val="0"/>
              </a:spcBef>
              <a:spcAft>
                <a:spcPct val="0"/>
              </a:spcAft>
              <a:defRPr>
                <a:solidFill>
                  <a:schemeClr val="tx1"/>
                </a:solidFill>
                <a:latin typeface="Lucida Sans Unicode" pitchFamily="34" charset="0"/>
              </a:defRPr>
            </a:lvl8pPr>
            <a:lvl9pPr marL="3885985" indent="-228587"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FE02155-A87F-4ACF-93F5-A117403741E4}" type="slidenum">
              <a:rPr lang="en-US">
                <a:latin typeface="Calibri" pitchFamily="34" charset="0"/>
              </a:rPr>
              <a:pPr fontAlgn="base">
                <a:spcBef>
                  <a:spcPct val="0"/>
                </a:spcBef>
                <a:spcAft>
                  <a:spcPct val="0"/>
                </a:spcAft>
                <a:defRPr/>
              </a:pPr>
              <a:t>43</a:t>
            </a:fld>
            <a:endParaRPr lang="en-US">
              <a:latin typeface="Calibri" pitchFamily="34" charset="0"/>
            </a:endParaRPr>
          </a:p>
        </p:txBody>
      </p:sp>
      <p:sp>
        <p:nvSpPr>
          <p:cNvPr id="224259" name="Rectangle 2"/>
          <p:cNvSpPr>
            <a:spLocks noGrp="1" noRot="1" noChangeAspect="1" noChangeArrowheads="1" noTextEdit="1"/>
          </p:cNvSpPr>
          <p:nvPr>
            <p:ph type="sldImg"/>
          </p:nvPr>
        </p:nvSpPr>
        <p:spPr bwMode="auto">
          <a:xfrm>
            <a:off x="1144588" y="695325"/>
            <a:ext cx="4552950"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4260" name="Rectangle 3"/>
          <p:cNvSpPr>
            <a:spLocks noGrp="1" noChangeArrowheads="1"/>
          </p:cNvSpPr>
          <p:nvPr>
            <p:ph type="body" idx="1"/>
          </p:nvPr>
        </p:nvSpPr>
        <p:spPr bwMode="auto">
          <a:xfrm>
            <a:off x="914400" y="4343401"/>
            <a:ext cx="5018088" cy="41036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lnSpc>
                <a:spcPct val="104000"/>
              </a:lnSpc>
              <a:spcAft>
                <a:spcPts val="1425"/>
              </a:spcAft>
            </a:pPr>
            <a:r>
              <a:rPr lang="en-GB" dirty="0" smtClean="0">
                <a:solidFill>
                  <a:schemeClr val="tx2"/>
                </a:solidFill>
              </a:rPr>
              <a:t>The blue square represents the person, the red circle their problems at the start of therapy. </a:t>
            </a:r>
          </a:p>
          <a:p>
            <a:pPr>
              <a:lnSpc>
                <a:spcPct val="104000"/>
              </a:lnSpc>
              <a:spcAft>
                <a:spcPts val="1425"/>
              </a:spcAft>
            </a:pPr>
            <a:r>
              <a:rPr lang="en-GB" dirty="0" smtClean="0">
                <a:solidFill>
                  <a:schemeClr val="tx2"/>
                </a:solidFill>
              </a:rPr>
              <a:t>Most psychotherapy aims to reduce the person's problems. This would be great if it worked long term! </a:t>
            </a:r>
          </a:p>
          <a:p>
            <a:pPr>
              <a:lnSpc>
                <a:spcPct val="104000"/>
              </a:lnSpc>
              <a:spcAft>
                <a:spcPts val="1425"/>
              </a:spcAft>
            </a:pPr>
            <a:r>
              <a:rPr lang="en-GB" dirty="0" smtClean="0">
                <a:solidFill>
                  <a:schemeClr val="tx2"/>
                </a:solidFill>
              </a:rPr>
              <a:t>ACT aims to “expand” the person – rather than living a narrow life characterised by avoiding pain and suffering, the person is enabled to live a life characterised by whatever matters to them</a:t>
            </a:r>
          </a:p>
          <a:p>
            <a:pPr>
              <a:spcBef>
                <a:spcPct val="0"/>
              </a:spcBef>
            </a:pPr>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Morning Dedication from David Whyte</a:t>
            </a:r>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i="1" dirty="0"/>
              <a:t>Not </a:t>
            </a:r>
            <a:r>
              <a:rPr lang="en-US" dirty="0"/>
              <a:t>noticing full experience</a:t>
            </a:r>
          </a:p>
          <a:p>
            <a:pPr>
              <a:buFontTx/>
              <a:buChar char="•"/>
            </a:pPr>
            <a:r>
              <a:rPr lang="en-US" i="1" dirty="0"/>
              <a:t>Limited </a:t>
            </a:r>
            <a:r>
              <a:rPr lang="en-US" dirty="0"/>
              <a:t>experience of the self</a:t>
            </a:r>
          </a:p>
          <a:p>
            <a:pPr>
              <a:buFontTx/>
              <a:buChar char="•"/>
            </a:pPr>
            <a:r>
              <a:rPr lang="en-US" i="1" dirty="0"/>
              <a:t>Defending </a:t>
            </a:r>
            <a:r>
              <a:rPr lang="en-US" dirty="0"/>
              <a:t>against experience</a:t>
            </a:r>
          </a:p>
          <a:p>
            <a:pPr>
              <a:buFontTx/>
              <a:buChar char="•"/>
            </a:pPr>
            <a:r>
              <a:rPr lang="en-US" b="1" i="1" dirty="0"/>
              <a:t>Even when it</a:t>
            </a:r>
            <a:r>
              <a:rPr lang="ja-JP" altLang="en-US" b="1" i="1" dirty="0"/>
              <a:t>’</a:t>
            </a:r>
            <a:r>
              <a:rPr lang="en-US" altLang="ja-JP" b="1" i="1" dirty="0"/>
              <a:t>s getting in the way of what we want and the person we want to be</a:t>
            </a:r>
            <a:endParaRPr lang="en-US" b="1" i="1" dirty="0"/>
          </a:p>
          <a:p>
            <a:endParaRPr lang="en-US" dirty="0"/>
          </a:p>
        </p:txBody>
      </p:sp>
      <p:sp>
        <p:nvSpPr>
          <p:cNvPr id="4" name="Slide Number Placeholder 3"/>
          <p:cNvSpPr>
            <a:spLocks noGrp="1"/>
          </p:cNvSpPr>
          <p:nvPr>
            <p:ph type="sldNum" sz="quarter" idx="10"/>
          </p:nvPr>
        </p:nvSpPr>
        <p:spPr/>
        <p:txBody>
          <a:bodyPr/>
          <a:lstStyle/>
          <a:p>
            <a:fld id="{3D351131-1460-4D38-9D2C-5E928193869C}" type="slidenum">
              <a:rPr lang="en-US" smtClean="0"/>
              <a:pPr/>
              <a:t>44</a:t>
            </a:fld>
            <a:endParaRPr lang="en-US"/>
          </a:p>
        </p:txBody>
      </p:sp>
    </p:spTree>
    <p:extLst>
      <p:ext uri="{BB962C8B-B14F-4D97-AF65-F5344CB8AC3E}">
        <p14:creationId xmlns:p14="http://schemas.microsoft.com/office/powerpoint/2010/main" xmlns="" val="2558439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that</a:t>
            </a:r>
            <a:r>
              <a:rPr lang="ja-JP" altLang="en-US" dirty="0" smtClean="0"/>
              <a:t>’</a:t>
            </a:r>
            <a:r>
              <a:rPr lang="en-US" altLang="ja-JP" dirty="0" smtClean="0"/>
              <a:t>s exactly what ACT is about -  Creating a context where our clients can move towards the lives that they would want, that they</a:t>
            </a:r>
            <a:r>
              <a:rPr lang="ja-JP" altLang="en-US" dirty="0" smtClean="0"/>
              <a:t>’</a:t>
            </a:r>
            <a:r>
              <a:rPr lang="en-US" altLang="ja-JP" dirty="0" smtClean="0"/>
              <a:t>d care for, that they </a:t>
            </a:r>
            <a:r>
              <a:rPr lang="en-US" altLang="ja-JP" dirty="0" err="1" smtClean="0"/>
              <a:t>wouldn</a:t>
            </a:r>
            <a:r>
              <a:rPr lang="ja-JP" altLang="en-US" dirty="0" smtClean="0"/>
              <a:t>’</a:t>
            </a:r>
            <a:r>
              <a:rPr lang="en-US" altLang="ja-JP" dirty="0" smtClean="0"/>
              <a:t>t dare strive for even when the scariest things in this world and beyond are present. </a:t>
            </a:r>
          </a:p>
          <a:p>
            <a:endParaRPr lang="en-US" dirty="0" smtClean="0"/>
          </a:p>
          <a:p>
            <a:r>
              <a:rPr lang="en-US" dirty="0" smtClean="0"/>
              <a:t>And so what do we do?  </a:t>
            </a:r>
          </a:p>
          <a:p>
            <a:endParaRPr lang="en-US" dirty="0" smtClean="0"/>
          </a:p>
          <a:p>
            <a:pPr marL="228587" indent="-228587"/>
            <a:r>
              <a:rPr lang="en-US" dirty="0" smtClean="0"/>
              <a:t>Two things- </a:t>
            </a:r>
          </a:p>
          <a:p>
            <a:pPr marL="228587" indent="-228587"/>
            <a:endParaRPr lang="en-US" dirty="0" smtClean="0"/>
          </a:p>
          <a:p>
            <a:pPr marL="228587" indent="-228587">
              <a:buFontTx/>
              <a:buAutoNum type="arabicParenR"/>
            </a:pPr>
            <a:r>
              <a:rPr lang="en-US" dirty="0" smtClean="0"/>
              <a:t>We drop their scariest stuff in the room, which is necessarily the stuff they value the most (sometimes by plopping it down, sometimes just opening the door a crack where it can slither in)</a:t>
            </a:r>
          </a:p>
          <a:p>
            <a:pPr marL="228587" indent="-228587">
              <a:buFontTx/>
              <a:buAutoNum type="arabicParenR"/>
            </a:pPr>
            <a:r>
              <a:rPr lang="en-US" dirty="0" smtClean="0"/>
              <a:t>Take steps with the client toward it</a:t>
            </a:r>
          </a:p>
          <a:p>
            <a:endParaRPr lang="en-US" dirty="0" smtClean="0"/>
          </a:p>
          <a:p>
            <a:r>
              <a:rPr lang="en-US" dirty="0" smtClean="0"/>
              <a:t>That</a:t>
            </a:r>
            <a:r>
              <a:rPr lang="ja-JP" altLang="en-US" dirty="0" smtClean="0"/>
              <a:t>’</a:t>
            </a:r>
            <a:r>
              <a:rPr lang="en-US" altLang="ja-JP" dirty="0" smtClean="0"/>
              <a:t>s all lovely, but what does RFT add?</a:t>
            </a:r>
          </a:p>
          <a:p>
            <a:endParaRPr lang="en-US" dirty="0" smtClean="0"/>
          </a:p>
          <a:p>
            <a:r>
              <a:rPr lang="en-US" dirty="0" smtClean="0"/>
              <a:t>I think RFT provides an analysis of this whole aspect of context, of learning history, that has a huge effect on human behavior. ACT is </a:t>
            </a:r>
            <a:r>
              <a:rPr lang="ja-JP" altLang="en-US" dirty="0" smtClean="0"/>
              <a:t>“</a:t>
            </a:r>
            <a:r>
              <a:rPr lang="en-US" altLang="ja-JP" dirty="0" smtClean="0"/>
              <a:t>talk therapy</a:t>
            </a:r>
            <a:r>
              <a:rPr lang="ja-JP" altLang="en-US" dirty="0" smtClean="0"/>
              <a:t>”</a:t>
            </a:r>
            <a:r>
              <a:rPr lang="en-US" altLang="ja-JP" dirty="0" smtClean="0"/>
              <a:t> - much of the context we</a:t>
            </a:r>
            <a:r>
              <a:rPr lang="ja-JP" altLang="en-US" dirty="0" smtClean="0"/>
              <a:t>’</a:t>
            </a:r>
            <a:r>
              <a:rPr lang="en-US" altLang="ja-JP" dirty="0" smtClean="0"/>
              <a:t>re manipulating is verbal.  </a:t>
            </a:r>
            <a:endParaRPr lang="en-US" dirty="0" smtClean="0"/>
          </a:p>
          <a:p>
            <a:endParaRPr lang="en-US" dirty="0"/>
          </a:p>
        </p:txBody>
      </p:sp>
      <p:sp>
        <p:nvSpPr>
          <p:cNvPr id="4" name="Slide Number Placeholder 3"/>
          <p:cNvSpPr>
            <a:spLocks noGrp="1"/>
          </p:cNvSpPr>
          <p:nvPr>
            <p:ph type="sldNum" sz="quarter" idx="10"/>
          </p:nvPr>
        </p:nvSpPr>
        <p:spPr/>
        <p:txBody>
          <a:bodyPr/>
          <a:lstStyle/>
          <a:p>
            <a:fld id="{3D351131-1460-4D38-9D2C-5E928193869C}" type="slidenum">
              <a:rPr lang="en-US" smtClean="0"/>
              <a:pPr/>
              <a:t>45</a:t>
            </a:fld>
            <a:endParaRPr lang="en-US"/>
          </a:p>
        </p:txBody>
      </p:sp>
    </p:spTree>
    <p:extLst>
      <p:ext uri="{BB962C8B-B14F-4D97-AF65-F5344CB8AC3E}">
        <p14:creationId xmlns:p14="http://schemas.microsoft.com/office/powerpoint/2010/main" xmlns="" val="649744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So what is inflexibility?</a:t>
            </a:r>
          </a:p>
          <a:p>
            <a:endParaRPr lang="en-US" smtClean="0"/>
          </a:p>
          <a:p>
            <a:r>
              <a:rPr lang="en-US" i="1" smtClean="0"/>
              <a:t>Not </a:t>
            </a:r>
            <a:r>
              <a:rPr lang="en-US" smtClean="0"/>
              <a:t>noticing full experience</a:t>
            </a:r>
          </a:p>
          <a:p>
            <a:r>
              <a:rPr lang="en-US" i="1" smtClean="0"/>
              <a:t>Limited </a:t>
            </a:r>
            <a:r>
              <a:rPr lang="en-US" smtClean="0"/>
              <a:t>experience of the self</a:t>
            </a:r>
          </a:p>
          <a:p>
            <a:r>
              <a:rPr lang="en-US" i="1" smtClean="0"/>
              <a:t>Defending </a:t>
            </a:r>
            <a:r>
              <a:rPr lang="en-US" smtClean="0"/>
              <a:t>against the moment</a:t>
            </a:r>
          </a:p>
          <a:p>
            <a:r>
              <a:rPr lang="en-US" b="1" smtClean="0"/>
              <a:t>Even when it</a:t>
            </a:r>
            <a:r>
              <a:rPr lang="ja-JP" altLang="en-US" b="1" smtClean="0"/>
              <a:t>’</a:t>
            </a:r>
            <a:r>
              <a:rPr lang="en-US" altLang="ja-JP" b="1" smtClean="0"/>
              <a:t>s getting in the way of what we want and the person we want to be</a:t>
            </a:r>
            <a:endParaRPr lang="en-US" b="1"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742909" indent="-285734" eaLnBrk="0" hangingPunct="0">
              <a:defRPr sz="2400">
                <a:solidFill>
                  <a:schemeClr val="tx1"/>
                </a:solidFill>
                <a:latin typeface="Tahoma" pitchFamily="34" charset="0"/>
                <a:ea typeface="ＭＳ Ｐゴシック" pitchFamily="34" charset="-128"/>
              </a:defRPr>
            </a:lvl2pPr>
            <a:lvl3pPr marL="1142937" indent="-228587" eaLnBrk="0" hangingPunct="0">
              <a:defRPr sz="2400">
                <a:solidFill>
                  <a:schemeClr val="tx1"/>
                </a:solidFill>
                <a:latin typeface="Tahoma" pitchFamily="34" charset="0"/>
                <a:ea typeface="ＭＳ Ｐゴシック" pitchFamily="34" charset="-128"/>
              </a:defRPr>
            </a:lvl3pPr>
            <a:lvl4pPr marL="1600112" indent="-228587" eaLnBrk="0" hangingPunct="0">
              <a:defRPr sz="2400">
                <a:solidFill>
                  <a:schemeClr val="tx1"/>
                </a:solidFill>
                <a:latin typeface="Tahoma" pitchFamily="34" charset="0"/>
                <a:ea typeface="ＭＳ Ｐゴシック" pitchFamily="34" charset="-128"/>
              </a:defRPr>
            </a:lvl4pPr>
            <a:lvl5pPr marL="2057287" indent="-228587" eaLnBrk="0" hangingPunct="0">
              <a:defRPr sz="2400">
                <a:solidFill>
                  <a:schemeClr val="tx1"/>
                </a:solidFill>
                <a:latin typeface="Tahoma"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fld id="{2992E18C-DA63-48AE-8057-D1BE0CD60525}" type="slidenum">
              <a:rPr lang="en-US" sz="1200">
                <a:latin typeface="Times" charset="0"/>
              </a:rPr>
              <a:pPr/>
              <a:t>46</a:t>
            </a:fld>
            <a:endParaRPr lang="en-US" sz="1200" dirty="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FC9D18-8040-4A1D-AADA-BBC41C28E5B0}" type="slidenum">
              <a:rPr lang="en-US" smtClean="0"/>
              <a:pPr/>
              <a:t>48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dirty="0" smtClean="0"/>
              <a:t>To Be Open…</a:t>
            </a:r>
          </a:p>
          <a:p>
            <a:pPr lvl="1"/>
            <a:r>
              <a:rPr lang="en-US" sz="2800" dirty="0" smtClean="0"/>
              <a:t>To sit with all of your feelings, thoughts, experiences, with compassion, and without defense</a:t>
            </a:r>
          </a:p>
          <a:p>
            <a:r>
              <a:rPr lang="en-US" sz="3200" dirty="0" smtClean="0"/>
              <a:t>To Get Centered…</a:t>
            </a:r>
          </a:p>
          <a:p>
            <a:pPr lvl="1"/>
            <a:r>
              <a:rPr lang="en-US" sz="2800" dirty="0" smtClean="0"/>
              <a:t>To venture into new places where you don’t have a map: to keep a beginner’s mind</a:t>
            </a:r>
          </a:p>
          <a:p>
            <a:r>
              <a:rPr lang="en-US" sz="3200" dirty="0" smtClean="0"/>
              <a:t>To Engage…</a:t>
            </a:r>
          </a:p>
          <a:p>
            <a:pPr lvl="1"/>
            <a:r>
              <a:rPr lang="en-US" sz="2800" dirty="0" smtClean="0"/>
              <a:t>To act boldly and creatively in the service of your values…if that is what it takes to live a life important to you?</a:t>
            </a:r>
          </a:p>
          <a:p>
            <a:pPr lvl="1"/>
            <a:endParaRPr lang="en-US" sz="2800" dirty="0" smtClean="0"/>
          </a:p>
          <a:p>
            <a:r>
              <a:rPr lang="en-US" dirty="0" smtClean="0"/>
              <a:t>Lack of control</a:t>
            </a:r>
          </a:p>
          <a:p>
            <a:pPr lvl="1"/>
            <a:r>
              <a:rPr lang="en-US" dirty="0" smtClean="0"/>
              <a:t>Young people may not seek treatment willingly</a:t>
            </a:r>
          </a:p>
          <a:p>
            <a:pPr lvl="1"/>
            <a:r>
              <a:rPr lang="en-US" dirty="0" smtClean="0"/>
              <a:t>Parents may want different things</a:t>
            </a:r>
          </a:p>
          <a:p>
            <a:r>
              <a:rPr lang="en-US" dirty="0" smtClean="0"/>
              <a:t>Concrete goals vs. valuing behavior   </a:t>
            </a:r>
          </a:p>
          <a:p>
            <a:r>
              <a:rPr lang="en-US" dirty="0" smtClean="0"/>
              <a:t>Lack of generalization</a:t>
            </a:r>
          </a:p>
          <a:p>
            <a:pPr lvl="1"/>
            <a:r>
              <a:rPr lang="en-US" dirty="0" smtClean="0"/>
              <a:t>Young people think more literally than functionally</a:t>
            </a:r>
          </a:p>
          <a:p>
            <a:pPr lvl="1"/>
            <a:r>
              <a:rPr lang="en-US" dirty="0" smtClean="0"/>
              <a:t>Show. Don’t tell.</a:t>
            </a:r>
          </a:p>
          <a:p>
            <a:pPr lvl="1"/>
            <a:r>
              <a:rPr lang="en-US" dirty="0" smtClean="0"/>
              <a:t>Do. Don’t explain.</a:t>
            </a:r>
          </a:p>
          <a:p>
            <a:pPr lvl="1"/>
            <a:endParaRPr lang="en-US" sz="2800" dirty="0"/>
          </a:p>
        </p:txBody>
      </p:sp>
      <p:sp>
        <p:nvSpPr>
          <p:cNvPr id="4" name="Slide Number Placeholder 3"/>
          <p:cNvSpPr>
            <a:spLocks noGrp="1"/>
          </p:cNvSpPr>
          <p:nvPr>
            <p:ph type="sldNum" sz="quarter" idx="10"/>
          </p:nvPr>
        </p:nvSpPr>
        <p:spPr/>
        <p:txBody>
          <a:bodyPr/>
          <a:lstStyle/>
          <a:p>
            <a:fld id="{90293B95-6C63-7F47-8336-183B41A8D4AD}" type="slidenum">
              <a:rPr lang="en-US" smtClean="0"/>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513AE-EB43-436B-B25D-BE10C006B3B6}" type="slidenum">
              <a:rPr lang="en-US"/>
              <a:pPr/>
              <a:t>52</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dirty="0"/>
              <a:t>Key ingredients</a:t>
            </a:r>
          </a:p>
          <a:p>
            <a:r>
              <a:rPr lang="en-US" dirty="0"/>
              <a:t>	Being present – we ask this of our clients, we must also be so</a:t>
            </a:r>
          </a:p>
          <a:p>
            <a:r>
              <a:rPr lang="en-US" dirty="0"/>
              <a:t>	Emotion is ok – breaks down expert – client relationship.  We need to control, manage emotion – not so.</a:t>
            </a:r>
          </a:p>
          <a:p>
            <a:r>
              <a:rPr lang="en-US" dirty="0"/>
              <a:t>	Client is not broken.</a:t>
            </a:r>
          </a:p>
          <a:p>
            <a:r>
              <a:rPr lang="en-US" dirty="0"/>
              <a:t>Therapeutic contract: Work will be hard, and sometimes painful.  Therapist will “stand for” client.  Client should be informed.  Offer alternatives – </a:t>
            </a:r>
            <a:r>
              <a:rPr lang="en-US" dirty="0" err="1"/>
              <a:t>cbt</a:t>
            </a:r>
            <a:r>
              <a:rPr lang="en-US" dirty="0"/>
              <a:t>, get rid of symptoms, offer choice.</a:t>
            </a:r>
          </a:p>
          <a:p>
            <a:endParaRPr lang="en-US" dirty="0"/>
          </a:p>
          <a:p>
            <a:r>
              <a:rPr lang="en-US" dirty="0"/>
              <a:t>Client is expert on their own </a:t>
            </a:r>
            <a:r>
              <a:rPr lang="en-US" dirty="0" smtClean="0"/>
              <a:t>experience</a:t>
            </a:r>
          </a:p>
          <a:p>
            <a:endParaRPr lang="en-US" dirty="0" smtClean="0"/>
          </a:p>
          <a:p>
            <a:r>
              <a:rPr lang="en-US" dirty="0" smtClean="0"/>
              <a:t>???Exercise</a:t>
            </a:r>
            <a:r>
              <a:rPr lang="en-US" baseline="0" dirty="0" smtClean="0"/>
              <a:t> here on creating a space in which the client can show up – making an invitation? Thinking about adapting one from Mindfulness for Two – to help them get in the space where children live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58168-450F-4E02-995D-E8AE81D22E90}" type="slidenum">
              <a:rPr lang="en-US"/>
              <a:pPr/>
              <a:t>53</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dirty="0"/>
              <a:t>Role Play: Why are you here?  Establishing the therapeutic contract may be a process that evolves over time.  Child may not know what they want to work on, so for now, that’s the work.  </a:t>
            </a:r>
            <a:endParaRPr lang="en-US" dirty="0" smtClean="0"/>
          </a:p>
          <a:p>
            <a:endParaRPr lang="en-US" dirty="0" smtClean="0"/>
          </a:p>
          <a:p>
            <a:endParaRPr lang="en-US" dirty="0"/>
          </a:p>
          <a:p>
            <a:r>
              <a:rPr lang="en-US" dirty="0"/>
              <a:t>What do people say?   Parents?  Teachers?  Other kids?  What about you</a:t>
            </a:r>
            <a:r>
              <a:rPr lang="en-US" dirty="0" smtClean="0"/>
              <a:t>?</a:t>
            </a:r>
            <a:endParaRPr lang="en-US" dirty="0"/>
          </a:p>
          <a:p>
            <a:endParaRPr lang="en-US" dirty="0"/>
          </a:p>
          <a:p>
            <a:r>
              <a:rPr lang="en-US" dirty="0"/>
              <a:t>State your job as therapist – may not always know the right answers</a:t>
            </a:r>
            <a:r>
              <a:rPr lang="en-US" dirty="0" smtClean="0"/>
              <a:t>…</a:t>
            </a:r>
          </a:p>
          <a:p>
            <a:endParaRPr lang="en-US" dirty="0" smtClean="0"/>
          </a:p>
          <a:p>
            <a:r>
              <a:rPr lang="en-US" dirty="0" smtClean="0"/>
              <a:t>Child first, and then child with parent.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Lunch?</a:t>
            </a:r>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54</a:t>
            </a:fld>
            <a:endParaRPr lang="en-US"/>
          </a:p>
        </p:txBody>
      </p:sp>
    </p:spTree>
    <p:extLst>
      <p:ext uri="{BB962C8B-B14F-4D97-AF65-F5344CB8AC3E}">
        <p14:creationId xmlns="" xmlns:p14="http://schemas.microsoft.com/office/powerpoint/2010/main" val="921241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buClr>
                <a:srgbClr val="FFCC66"/>
              </a:buClr>
            </a:pPr>
            <a:r>
              <a:rPr lang="en-US" dirty="0" smtClean="0">
                <a:latin typeface="Times New Roman" pitchFamily="18" charset="0"/>
              </a:rPr>
              <a:t>Brief mindfulness meditation; I invite you t</a:t>
            </a:r>
            <a:r>
              <a:rPr lang="en-US" dirty="0" smtClean="0"/>
              <a:t>o step into this space </a:t>
            </a:r>
          </a:p>
          <a:p>
            <a:r>
              <a:rPr lang="en-US" dirty="0" smtClean="0"/>
              <a:t>In the service of something you care about.  What might that something be?</a:t>
            </a:r>
          </a:p>
          <a:p>
            <a:r>
              <a:rPr lang="en-US" dirty="0" smtClean="0"/>
              <a:t>-Pause-</a:t>
            </a:r>
          </a:p>
          <a:p>
            <a:endParaRPr lang="en-US" dirty="0" smtClean="0"/>
          </a:p>
          <a:p>
            <a:pPr eaLnBrk="1" hangingPunct="1">
              <a:buClr>
                <a:srgbClr val="FFCC66"/>
              </a:buClr>
            </a:pPr>
            <a:r>
              <a:rPr lang="en-US" dirty="0" smtClean="0">
                <a:latin typeface="Times New Roman" pitchFamily="18" charset="0"/>
              </a:rPr>
              <a:t>Intend for today to make a difference What if it required that WE step forward?</a:t>
            </a:r>
          </a:p>
          <a:p>
            <a:pPr eaLnBrk="1" hangingPunct="1">
              <a:buClr>
                <a:srgbClr val="FFCC66"/>
              </a:buClr>
            </a:pPr>
            <a:endParaRPr lang="en-US" dirty="0" smtClean="0">
              <a:latin typeface="Times New Roman" pitchFamily="18" charset="0"/>
            </a:endParaRPr>
          </a:p>
          <a:p>
            <a:pPr eaLnBrk="1" hangingPunct="1">
              <a:buClr>
                <a:srgbClr val="FFCC66"/>
              </a:buClr>
            </a:pPr>
            <a:r>
              <a:rPr lang="en-US" dirty="0" smtClean="0">
                <a:latin typeface="Times New Roman" pitchFamily="18" charset="0"/>
              </a:rPr>
              <a:t>Are you willing…</a:t>
            </a:r>
            <a:endParaRPr lang="en-US" dirty="0" smtClean="0"/>
          </a:p>
          <a:p>
            <a:r>
              <a:rPr lang="en-US" sz="3200" kern="1200" dirty="0" smtClean="0">
                <a:solidFill>
                  <a:schemeClr val="tx1"/>
                </a:solidFill>
                <a:latin typeface="+mn-lt"/>
                <a:ea typeface="+mn-ea"/>
                <a:cs typeface="+mn-cs"/>
              </a:rPr>
              <a:t>To Be Open…</a:t>
            </a:r>
          </a:p>
          <a:p>
            <a:pPr lvl="1"/>
            <a:r>
              <a:rPr lang="en-US" sz="2800" kern="1200" dirty="0" smtClean="0">
                <a:solidFill>
                  <a:schemeClr val="tx1"/>
                </a:solidFill>
                <a:latin typeface="+mn-lt"/>
                <a:ea typeface="+mn-ea"/>
                <a:cs typeface="+mn-cs"/>
              </a:rPr>
              <a:t>To sit with all of your feelings, thoughts, experiences, with compassion, and without defense</a:t>
            </a:r>
          </a:p>
          <a:p>
            <a:r>
              <a:rPr lang="en-US" sz="3200" kern="1200" dirty="0" smtClean="0">
                <a:solidFill>
                  <a:schemeClr val="tx1"/>
                </a:solidFill>
                <a:latin typeface="+mn-lt"/>
                <a:ea typeface="+mn-ea"/>
                <a:cs typeface="+mn-cs"/>
              </a:rPr>
              <a:t>To Get Centered…</a:t>
            </a:r>
          </a:p>
          <a:p>
            <a:pPr lvl="1"/>
            <a:r>
              <a:rPr lang="en-US" sz="2800" kern="1200" dirty="0" smtClean="0">
                <a:solidFill>
                  <a:schemeClr val="tx1"/>
                </a:solidFill>
                <a:latin typeface="+mn-lt"/>
                <a:ea typeface="+mn-ea"/>
                <a:cs typeface="+mn-cs"/>
              </a:rPr>
              <a:t>To venture into new places where you don’t have a map: to keep a beginner’s mind</a:t>
            </a:r>
          </a:p>
          <a:p>
            <a:r>
              <a:rPr lang="en-US" sz="3200" kern="1200" dirty="0" smtClean="0">
                <a:solidFill>
                  <a:schemeClr val="tx1"/>
                </a:solidFill>
                <a:latin typeface="+mn-lt"/>
                <a:ea typeface="+mn-ea"/>
                <a:cs typeface="+mn-cs"/>
              </a:rPr>
              <a:t>To Engage…</a:t>
            </a:r>
          </a:p>
          <a:p>
            <a:pPr lvl="1"/>
            <a:r>
              <a:rPr lang="en-US" sz="2800" kern="1200" dirty="0" smtClean="0">
                <a:solidFill>
                  <a:schemeClr val="tx1"/>
                </a:solidFill>
                <a:latin typeface="+mn-lt"/>
                <a:ea typeface="+mn-ea"/>
                <a:cs typeface="+mn-cs"/>
              </a:rPr>
              <a:t>To act boldly and creatively in the service of your clients…if that is what it takes to make a real difference in their lives?</a:t>
            </a:r>
          </a:p>
          <a:p>
            <a:pPr lvl="1"/>
            <a:endParaRPr lang="en-US" sz="2800" kern="1200" dirty="0" smtClean="0">
              <a:solidFill>
                <a:schemeClr val="tx1"/>
              </a:solidFill>
              <a:latin typeface="+mn-lt"/>
              <a:ea typeface="+mn-ea"/>
              <a:cs typeface="+mn-cs"/>
            </a:endParaRPr>
          </a:p>
          <a:p>
            <a:pPr lvl="1"/>
            <a:r>
              <a:rPr lang="en-US" sz="2800" kern="1200" dirty="0" smtClean="0">
                <a:solidFill>
                  <a:schemeClr val="tx1"/>
                </a:solidFill>
                <a:latin typeface="+mn-lt"/>
                <a:ea typeface="+mn-ea"/>
                <a:cs typeface="+mn-cs"/>
              </a:rPr>
              <a:t>Your</a:t>
            </a:r>
            <a:r>
              <a:rPr lang="en-US" sz="2800" kern="1200" baseline="0" dirty="0" smtClean="0">
                <a:solidFill>
                  <a:schemeClr val="tx1"/>
                </a:solidFill>
                <a:latin typeface="+mn-lt"/>
                <a:ea typeface="+mn-ea"/>
                <a:cs typeface="+mn-cs"/>
              </a:rPr>
              <a:t> mind may tell you that this is possible/not possible…gently acknowledge that thought and hold it lightly in your heart…and bring your attention back to what you most care about in this moment, in this workshop, today</a:t>
            </a:r>
            <a:endParaRPr lang="en-US" sz="2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A2FA20-BD62-4AEF-9A9A-610CB140B2AD}" type="slidenum">
              <a:rPr lang="en-US" smtClean="0"/>
              <a:pPr/>
              <a:t>5</a:t>
            </a:fld>
            <a:endParaRPr lang="en-US"/>
          </a:p>
        </p:txBody>
      </p:sp>
    </p:spTree>
    <p:extLst>
      <p:ext uri="{BB962C8B-B14F-4D97-AF65-F5344CB8AC3E}">
        <p14:creationId xmlns="" xmlns:p14="http://schemas.microsoft.com/office/powerpoint/2010/main" val="3878247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PLAH DOH</a:t>
            </a:r>
            <a:r>
              <a:rPr lang="en-US" baseline="0" dirty="0" smtClean="0"/>
              <a:t> EXERCISE</a:t>
            </a:r>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56</a:t>
            </a:fld>
            <a:endParaRPr lang="en-US"/>
          </a:p>
        </p:txBody>
      </p:sp>
    </p:spTree>
    <p:extLst>
      <p:ext uri="{BB962C8B-B14F-4D97-AF65-F5344CB8AC3E}">
        <p14:creationId xmlns="" xmlns:p14="http://schemas.microsoft.com/office/powerpoint/2010/main" val="2027652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Lisa</a:t>
            </a:r>
          </a:p>
          <a:p>
            <a:endParaRPr lang="en-US" baseline="0" dirty="0" smtClean="0"/>
          </a:p>
          <a:p>
            <a:pPr marL="228600" indent="-228600">
              <a:buAutoNum type="arabicParenR"/>
            </a:pPr>
            <a:r>
              <a:rPr lang="en-US" baseline="0" dirty="0" smtClean="0"/>
              <a:t>Notice how many things come to mind for each, how quickly. These are cultural messages, and are based on our learning histories (how we were raised, watching other families/parents, media images, etc.)</a:t>
            </a:r>
          </a:p>
          <a:p>
            <a:pPr marL="228600" indent="-228600">
              <a:buAutoNum type="arabicParenR"/>
            </a:pPr>
            <a:endParaRPr lang="en-US" baseline="0" dirty="0" smtClean="0"/>
          </a:p>
          <a:p>
            <a:pPr marL="228600" indent="-228600">
              <a:buAutoNum type="arabicParenR"/>
            </a:pPr>
            <a:r>
              <a:rPr lang="en-US" baseline="0" dirty="0" smtClean="0"/>
              <a:t>Notice any thoughts that come up for you about your own parenting as you consider these. What showed up?</a:t>
            </a:r>
          </a:p>
          <a:p>
            <a:pPr marL="228600" indent="-228600">
              <a:buAutoNum type="arabicParenR"/>
            </a:pPr>
            <a:endParaRPr lang="en-US" baseline="0" dirty="0" smtClean="0"/>
          </a:p>
          <a:p>
            <a:pPr marL="228600" indent="-228600">
              <a:buAutoNum type="arabicParenR"/>
            </a:pPr>
            <a:r>
              <a:rPr lang="en-US" baseline="0" dirty="0" smtClean="0"/>
              <a:t>Our minds are constantly giving us “rules” about what we should be/should not be, based on cultural rules. We are constantly measuring ourselves up against these standards.</a:t>
            </a:r>
            <a:endParaRPr lang="en-US" dirty="0"/>
          </a:p>
        </p:txBody>
      </p:sp>
      <p:sp>
        <p:nvSpPr>
          <p:cNvPr id="4" name="Slide Number Placeholder 3"/>
          <p:cNvSpPr>
            <a:spLocks noGrp="1"/>
          </p:cNvSpPr>
          <p:nvPr>
            <p:ph type="sldNum" sz="quarter" idx="10"/>
          </p:nvPr>
        </p:nvSpPr>
        <p:spPr/>
        <p:txBody>
          <a:bodyPr/>
          <a:lstStyle/>
          <a:p>
            <a:fld id="{D0FC9D18-8040-4A1D-AADA-BBC41C28E5B0}" type="slidenum">
              <a:rPr lang="en-US" smtClean="0"/>
              <a:pPr/>
              <a:t>61</a:t>
            </a:fld>
            <a:endParaRPr lang="en-US"/>
          </a:p>
        </p:txBody>
      </p:sp>
    </p:spTree>
    <p:extLst>
      <p:ext uri="{BB962C8B-B14F-4D97-AF65-F5344CB8AC3E}">
        <p14:creationId xmlns="" xmlns:p14="http://schemas.microsoft.com/office/powerpoint/2010/main" val="236214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Chocolate cake…</a:t>
            </a:r>
          </a:p>
          <a:p>
            <a:endParaRPr lang="en-US" dirty="0" smtClean="0"/>
          </a:p>
          <a:p>
            <a:r>
              <a:rPr lang="en-US" dirty="0" smtClean="0"/>
              <a:t>Little game Rory plays with me.</a:t>
            </a:r>
          </a:p>
          <a:p>
            <a:endParaRPr lang="en-US" dirty="0" smtClean="0"/>
          </a:p>
          <a:p>
            <a:r>
              <a:rPr lang="en-US" dirty="0" smtClean="0"/>
              <a:t>Close</a:t>
            </a:r>
            <a:r>
              <a:rPr lang="en-US" baseline="0" dirty="0" smtClean="0"/>
              <a:t> your eyes – going to put something in your hand.  It’s little, it’s wiggly,</a:t>
            </a:r>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62</a:t>
            </a:fld>
            <a:endParaRPr lang="en-US"/>
          </a:p>
        </p:txBody>
      </p:sp>
    </p:spTree>
    <p:extLst>
      <p:ext uri="{BB962C8B-B14F-4D97-AF65-F5344CB8AC3E}">
        <p14:creationId xmlns="" xmlns:p14="http://schemas.microsoft.com/office/powerpoint/2010/main" val="1839784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frames</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63</a:t>
            </a:fld>
            <a:endParaRPr lang="en-US"/>
          </a:p>
        </p:txBody>
      </p:sp>
    </p:spTree>
    <p:extLst>
      <p:ext uri="{BB962C8B-B14F-4D97-AF65-F5344CB8AC3E}">
        <p14:creationId xmlns="" xmlns:p14="http://schemas.microsoft.com/office/powerpoint/2010/main" val="185552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95896-8517-419A-A323-A5FF1A3C401E}" type="slidenum">
              <a:rPr lang="en-US"/>
              <a:pPr/>
              <a:t>64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smtClean="0"/>
              <a:t>Mindful Movement – seaweed meditation &amp; Amy </a:t>
            </a:r>
            <a:r>
              <a:rPr lang="en-US" dirty="0" err="1" smtClean="0"/>
              <a:t>Salzman’s</a:t>
            </a:r>
            <a:r>
              <a:rPr lang="en-US" baseline="0" dirty="0" smtClean="0"/>
              <a:t> Still Quiet </a:t>
            </a:r>
            <a:r>
              <a:rPr lang="en-US" baseline="0" dirty="0" err="1" smtClean="0"/>
              <a:t>Pleace</a:t>
            </a:r>
            <a:r>
              <a:rPr lang="en-US" baseline="0" dirty="0" smtClean="0"/>
              <a:t> Mindfulness Meditation</a:t>
            </a:r>
          </a:p>
          <a:p>
            <a:endParaRPr lang="en-US" baseline="0" dirty="0" smtClean="0"/>
          </a:p>
          <a:p>
            <a:r>
              <a:rPr lang="en-US" i="1" dirty="0" smtClean="0"/>
              <a:t>I would like to share one of my favorite places with you.  I call it the Still Quiet Place.  It’s not a place you travel in a car, train, or plane.  It’s a place inside you that you can find by just closing your eyes.</a:t>
            </a:r>
          </a:p>
          <a:p>
            <a:r>
              <a:rPr lang="en-US" i="1" dirty="0" smtClean="0"/>
              <a:t>Close your eyes and take some slow, deep breaths,  See if you can feel a kind of warm, happy, smile in your body.  Do you feel it?  That is your Still Quiet Place. Take some more deep, slow breaths and really snuggle in.</a:t>
            </a:r>
          </a:p>
          <a:p>
            <a:r>
              <a:rPr lang="en-US" i="1" dirty="0" smtClean="0"/>
              <a:t>The best thing about your Still Quiet Place is that it’s always inside you.  And you can visit it whenever you like.  It is nice to visit your Still Quiet Place and feel the love that is there.  It is especially helpful to visit your Still Quiet Place if you are feeling angry, or sad, or afraid.  The Still Quiet Place is a good place to talk with these feelings and make friends with them.  When you are in your Still Quiet Place and talk to your feelings, you may find that your feelings are not as big and powerful as they seem.  Remember that you can come here whenever you like, and stay for as long as you want.</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minute per age in years for practice; kids</a:t>
            </a:r>
            <a:r>
              <a:rPr lang="en-US" baseline="0" dirty="0" smtClean="0"/>
              <a:t> as young as 5 can remember to use this space when upset.</a:t>
            </a:r>
            <a:endParaRPr lang="en-US" dirty="0"/>
          </a:p>
        </p:txBody>
      </p:sp>
      <p:sp>
        <p:nvSpPr>
          <p:cNvPr id="4" name="Slide Number Placeholder 3"/>
          <p:cNvSpPr>
            <a:spLocks noGrp="1"/>
          </p:cNvSpPr>
          <p:nvPr>
            <p:ph type="sldNum" sz="quarter" idx="10"/>
          </p:nvPr>
        </p:nvSpPr>
        <p:spPr/>
        <p:txBody>
          <a:bodyPr/>
          <a:lstStyle/>
          <a:p>
            <a:fld id="{DB556F57-F9F5-484D-BA69-93F674196383}" type="slidenum">
              <a:rPr lang="en-US" smtClean="0"/>
              <a:pPr/>
              <a:t>65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0E6F7-E4B0-463A-ABB5-49CBB1AA9E62}" type="slidenum">
              <a:rPr lang="en-US"/>
              <a:pPr/>
              <a:t>71</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742909" indent="-285734" eaLnBrk="0" hangingPunct="0">
              <a:defRPr sz="2400">
                <a:solidFill>
                  <a:schemeClr val="tx1"/>
                </a:solidFill>
                <a:latin typeface="Tahoma" pitchFamily="34" charset="0"/>
                <a:ea typeface="ＭＳ Ｐゴシック" pitchFamily="34" charset="-128"/>
              </a:defRPr>
            </a:lvl2pPr>
            <a:lvl3pPr marL="1142937" indent="-228587" eaLnBrk="0" hangingPunct="0">
              <a:defRPr sz="2400">
                <a:solidFill>
                  <a:schemeClr val="tx1"/>
                </a:solidFill>
                <a:latin typeface="Tahoma" pitchFamily="34" charset="0"/>
                <a:ea typeface="ＭＳ Ｐゴシック" pitchFamily="34" charset="-128"/>
              </a:defRPr>
            </a:lvl3pPr>
            <a:lvl4pPr marL="1600112" indent="-228587" eaLnBrk="0" hangingPunct="0">
              <a:defRPr sz="2400">
                <a:solidFill>
                  <a:schemeClr val="tx1"/>
                </a:solidFill>
                <a:latin typeface="Tahoma" pitchFamily="34" charset="0"/>
                <a:ea typeface="ＭＳ Ｐゴシック" pitchFamily="34" charset="-128"/>
              </a:defRPr>
            </a:lvl4pPr>
            <a:lvl5pPr marL="2057287" indent="-228587" eaLnBrk="0" hangingPunct="0">
              <a:defRPr sz="2400">
                <a:solidFill>
                  <a:schemeClr val="tx1"/>
                </a:solidFill>
                <a:latin typeface="Tahoma"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fld id="{7C94CAD2-A75D-4548-A54A-49F225532D2D}" type="slidenum">
              <a:rPr lang="en-US" sz="1200">
                <a:latin typeface="Times" charset="0"/>
              </a:rPr>
              <a:pPr/>
              <a:t>72</a:t>
            </a:fld>
            <a:endParaRPr lang="en-US" sz="1200" dirty="0">
              <a:latin typeface="Times" charset="0"/>
            </a:endParaRPr>
          </a:p>
        </p:txBody>
      </p:sp>
      <p:sp>
        <p:nvSpPr>
          <p:cNvPr id="176131" name="Rectangle 2"/>
          <p:cNvSpPr>
            <a:spLocks noGrp="1" noRot="1" noChangeAspect="1" noChangeArrowheads="1" noTextEdit="1"/>
          </p:cNvSpPr>
          <p:nvPr>
            <p:ph type="sldImg"/>
          </p:nvPr>
        </p:nvSpPr>
        <p:spPr>
          <a:xfrm>
            <a:off x="1155424" y="685488"/>
            <a:ext cx="4548706" cy="3429000"/>
          </a:xfrm>
          <a:ln/>
        </p:spPr>
      </p:sp>
      <p:sp>
        <p:nvSpPr>
          <p:cNvPr id="176132" name="Rectangle 3"/>
          <p:cNvSpPr>
            <a:spLocks noGrp="1" noChangeArrowheads="1"/>
          </p:cNvSpPr>
          <p:nvPr>
            <p:ph type="body" idx="1"/>
          </p:nvPr>
        </p:nvSpPr>
        <p:spPr>
          <a:xfrm>
            <a:off x="914400" y="4342841"/>
            <a:ext cx="5029200" cy="41159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Kids</a:t>
            </a:r>
            <a:r>
              <a:rPr lang="en-US" baseline="0" dirty="0" smtClean="0"/>
              <a:t> are in the unique position of having fine, critical minds, and yet being limited in the ability to understand and appreciate how they work given their less sophisticated abstract thinking and verbal skills.  This varies across childhood, of course.  But the mind’s relational </a:t>
            </a:r>
            <a:r>
              <a:rPr lang="en-US" baseline="0" dirty="0" err="1" smtClean="0"/>
              <a:t>abililty</a:t>
            </a:r>
            <a:r>
              <a:rPr lang="en-US" baseline="0" dirty="0" smtClean="0"/>
              <a:t> begins very young.</a:t>
            </a:r>
            <a:endParaRPr lang="en-US" dirty="0"/>
          </a:p>
        </p:txBody>
      </p:sp>
      <p:sp>
        <p:nvSpPr>
          <p:cNvPr id="4" name="Slide Number Placeholder 3"/>
          <p:cNvSpPr>
            <a:spLocks noGrp="1"/>
          </p:cNvSpPr>
          <p:nvPr>
            <p:ph type="sldNum" sz="quarter" idx="10"/>
          </p:nvPr>
        </p:nvSpPr>
        <p:spPr/>
        <p:txBody>
          <a:bodyPr/>
          <a:lstStyle/>
          <a:p>
            <a:fld id="{DB556F57-F9F5-484D-BA69-93F674196383}" type="slidenum">
              <a:rPr lang="en-US" smtClean="0"/>
              <a:pPr/>
              <a:t>74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Experiential</a:t>
            </a:r>
            <a:r>
              <a:rPr lang="en-US" baseline="0" dirty="0" smtClean="0"/>
              <a:t> Exercise: </a:t>
            </a:r>
            <a:r>
              <a:rPr lang="en-US" i="1" dirty="0" smtClean="0"/>
              <a:t>When you are angry, close your eyes, and imagine you are in a huge sailing ship that is heavy and safe in the water.  Outside the porthole of your ship is the sky, and it is stormy.  Your feelings and thoughts are the </a:t>
            </a:r>
            <a:r>
              <a:rPr lang="en-US" i="1" dirty="0" err="1" smtClean="0"/>
              <a:t>stormclouds</a:t>
            </a:r>
            <a:r>
              <a:rPr lang="en-US" i="1" dirty="0" smtClean="0"/>
              <a:t> – you can watch them safely from inside your ship.  You are out on a wide ocean, and the sky touches the sea all around you. You are close to </a:t>
            </a:r>
            <a:r>
              <a:rPr lang="en-US" i="1" dirty="0" err="1" smtClean="0"/>
              <a:t>stormclouds</a:t>
            </a:r>
            <a:r>
              <a:rPr lang="en-US" i="1" dirty="0" smtClean="0"/>
              <a:t>, but you safe in your steady ship.  Watch what they do outside the porthole.  What do they look like?  Are they moving slowly or quickly?  Is there lightning? Thunder?  Rain?  Let me know how they move, and when they come and go.</a:t>
            </a:r>
          </a:p>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76</a:t>
            </a:fld>
            <a:endParaRPr lang="en-US"/>
          </a:p>
        </p:txBody>
      </p:sp>
    </p:spTree>
    <p:extLst>
      <p:ext uri="{BB962C8B-B14F-4D97-AF65-F5344CB8AC3E}">
        <p14:creationId xmlns="" xmlns:p14="http://schemas.microsoft.com/office/powerpoint/2010/main" val="249105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05490-283E-4A66-9F5D-1445F74A508C}" type="slidenum">
              <a:rPr lang="en-US"/>
              <a:pPr/>
              <a:t>9</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-Relationship with MH disorder: 12.9% disorder prevalence; of these,</a:t>
            </a:r>
          </a:p>
          <a:p>
            <a:r>
              <a:rPr lang="en-US" sz="1200" kern="1200" dirty="0" smtClean="0">
                <a:solidFill>
                  <a:schemeClr val="tx1"/>
                </a:solidFill>
                <a:latin typeface="+mn-lt"/>
                <a:ea typeface="+mn-ea"/>
                <a:cs typeface="+mn-cs"/>
              </a:rPr>
              <a:t>* 41% had disorder without disability; </a:t>
            </a:r>
          </a:p>
          <a:p>
            <a:r>
              <a:rPr lang="en-US" sz="1200" kern="1200" dirty="0" smtClean="0">
                <a:solidFill>
                  <a:schemeClr val="tx1"/>
                </a:solidFill>
                <a:latin typeface="+mn-lt"/>
                <a:ea typeface="+mn-ea"/>
                <a:cs typeface="+mn-cs"/>
              </a:rPr>
              <a:t>*58.2% had disorder plus one disability.  </a:t>
            </a:r>
          </a:p>
          <a:p>
            <a:r>
              <a:rPr lang="en-US" sz="1200" kern="1200" dirty="0" smtClean="0">
                <a:solidFill>
                  <a:schemeClr val="tx1"/>
                </a:solidFill>
                <a:latin typeface="+mn-lt"/>
                <a:ea typeface="+mn-ea"/>
                <a:cs typeface="+mn-cs"/>
              </a:rPr>
              <a:t>*Conduct disorders and depression had highest rates of disability.  </a:t>
            </a:r>
          </a:p>
          <a:p>
            <a:r>
              <a:rPr lang="en-US" sz="1200" kern="1200" dirty="0" smtClean="0">
                <a:solidFill>
                  <a:schemeClr val="tx1"/>
                </a:solidFill>
                <a:latin typeface="+mn-lt"/>
                <a:ea typeface="+mn-ea"/>
                <a:cs typeface="+mn-cs"/>
              </a:rPr>
              <a:t>*27% of the total sample had one or more areas of disability.  </a:t>
            </a:r>
          </a:p>
          <a:p>
            <a:r>
              <a:rPr lang="en-US" sz="1200" b="1" kern="1200" dirty="0" smtClean="0">
                <a:solidFill>
                  <a:schemeClr val="tx1"/>
                </a:solidFill>
                <a:latin typeface="+mn-lt"/>
                <a:ea typeface="+mn-ea"/>
                <a:cs typeface="+mn-cs"/>
              </a:rPr>
              <a:t>*Of these, 27.8% had a disability with diagnosis (72% did not have a diagnosis).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a:t>
            </a:r>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77</a:t>
            </a:fld>
            <a:endParaRPr lang="en-US"/>
          </a:p>
        </p:txBody>
      </p:sp>
    </p:spTree>
    <p:extLst>
      <p:ext uri="{BB962C8B-B14F-4D97-AF65-F5344CB8AC3E}">
        <p14:creationId xmlns:p14="http://schemas.microsoft.com/office/powerpoint/2010/main" xmlns="" val="249105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B11E8-F85C-4587-B3B2-8DE2D9FB702A}" type="slidenum">
              <a:rPr lang="en-US"/>
              <a:pPr/>
              <a:t>10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Do you know anyone who doesn’t have a small piece of this?  Open a </a:t>
            </a:r>
            <a:r>
              <a:rPr lang="en-US" dirty="0" smtClean="0"/>
              <a:t>book to the page you don’t want others</a:t>
            </a:r>
            <a:r>
              <a:rPr lang="en-US" baseline="0" dirty="0" smtClean="0"/>
              <a:t> to see</a:t>
            </a:r>
            <a:r>
              <a:rPr lang="en-US" dirty="0" smtClean="0"/>
              <a: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89D27-40E7-4FFD-B7D0-CE74915F4320}" type="slidenum">
              <a:rPr lang="en-US"/>
              <a:pPr/>
              <a:t>12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There are lots of ways to explain or talk about this. One way is learning, which itself can be discussed in a variety of ways. I will talk about a contextual- behavioral account of learning (because it is the way I am most familiar with) . There are different ways, even within a behavioral perspective, to talk account for suffering. There is the more traditional stimulus-response account, and that is the tradition that my work comes from, but I am also interested in the ways that context organizes thoughts, feelings, and behaviors. The first two types of conditioning, which you are probably more familiar with than the third, are the result of direct conditioning experiences. Within the traditional behavioral model, there was no good account of language and cognition until recently. The third type of conditioning refers to indirect or verbal learning. It provides a behavioral account for language and cognition. I will talk about of these briefly in order to help understand how psychopathology might be established and/or maintained.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a:t>
            </a:r>
            <a:r>
              <a:rPr lang="en-US" smtClean="0"/>
              <a:t>Unconditioned stimuli</a:t>
            </a:r>
            <a:endParaRPr lang="en-US" dirty="0" smtClean="0"/>
          </a:p>
          <a:p>
            <a:endParaRPr lang="en-US" dirty="0" smtClean="0"/>
          </a:p>
          <a:p>
            <a:r>
              <a:rPr lang="en-US" dirty="0" smtClean="0"/>
              <a:t>Object in throat</a:t>
            </a:r>
          </a:p>
          <a:p>
            <a:r>
              <a:rPr lang="en-US" dirty="0" smtClean="0"/>
              <a:t>Puff of air in eye</a:t>
            </a:r>
          </a:p>
          <a:p>
            <a:r>
              <a:rPr lang="en-US" dirty="0" smtClean="0"/>
              <a:t>Intense heat</a:t>
            </a:r>
          </a:p>
          <a:p>
            <a:r>
              <a:rPr lang="en-US" dirty="0" smtClean="0"/>
              <a:t>Loud noise</a:t>
            </a:r>
          </a:p>
          <a:p>
            <a:r>
              <a:rPr lang="en-US" dirty="0" smtClean="0"/>
              <a:t>Blow to knee</a:t>
            </a:r>
          </a:p>
          <a:p>
            <a:r>
              <a:rPr lang="en-US" dirty="0" smtClean="0"/>
              <a:t>Food in mouth</a:t>
            </a:r>
          </a:p>
          <a:p>
            <a:endParaRPr lang="en-US" dirty="0"/>
          </a:p>
        </p:txBody>
      </p:sp>
      <p:sp>
        <p:nvSpPr>
          <p:cNvPr id="4" name="Slide Number Placeholder 3"/>
          <p:cNvSpPr>
            <a:spLocks noGrp="1"/>
          </p:cNvSpPr>
          <p:nvPr>
            <p:ph type="sldNum" sz="quarter" idx="10"/>
          </p:nvPr>
        </p:nvSpPr>
        <p:spPr/>
        <p:txBody>
          <a:bodyPr/>
          <a:lstStyle/>
          <a:p>
            <a:fld id="{00BEDF77-00F2-41B5-BC2D-CBAFE8F637BD}"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Unconditioned stimuli</a:t>
            </a:r>
          </a:p>
          <a:p>
            <a:endParaRPr lang="en-US" dirty="0" smtClean="0"/>
          </a:p>
          <a:p>
            <a:r>
              <a:rPr lang="en-US" dirty="0" smtClean="0"/>
              <a:t>Object in throat</a:t>
            </a:r>
          </a:p>
          <a:p>
            <a:r>
              <a:rPr lang="en-US" dirty="0" smtClean="0"/>
              <a:t>Puff of air in eye</a:t>
            </a:r>
          </a:p>
          <a:p>
            <a:r>
              <a:rPr lang="en-US" dirty="0" smtClean="0"/>
              <a:t>Intense heat</a:t>
            </a:r>
          </a:p>
          <a:p>
            <a:r>
              <a:rPr lang="en-US" dirty="0" smtClean="0"/>
              <a:t>Loud noise</a:t>
            </a:r>
          </a:p>
          <a:p>
            <a:r>
              <a:rPr lang="en-US" dirty="0" smtClean="0"/>
              <a:t>Blow to knee</a:t>
            </a:r>
          </a:p>
          <a:p>
            <a:r>
              <a:rPr lang="en-US" dirty="0" smtClean="0"/>
              <a:t>Food in mouth</a:t>
            </a:r>
          </a:p>
          <a:p>
            <a:endParaRPr lang="en-US" dirty="0"/>
          </a:p>
        </p:txBody>
      </p:sp>
      <p:sp>
        <p:nvSpPr>
          <p:cNvPr id="4" name="Slide Number Placeholder 3"/>
          <p:cNvSpPr>
            <a:spLocks noGrp="1"/>
          </p:cNvSpPr>
          <p:nvPr>
            <p:ph type="sldNum" sz="quarter" idx="10"/>
          </p:nvPr>
        </p:nvSpPr>
        <p:spPr/>
        <p:txBody>
          <a:bodyPr/>
          <a:lstStyle/>
          <a:p>
            <a:fld id="{00BEDF77-00F2-41B5-BC2D-CBAFE8F637B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6CBD295-BBB9-4D4E-A05A-E60FBB33AF7B}" type="datetimeFigureOut">
              <a:rPr lang="en-US" smtClean="0"/>
              <a:pPr/>
              <a:t>10/3/2014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19AAF5F-2C22-A949-90A3-268D5AEE04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BD295-BBB9-4D4E-A05A-E60FBB33AF7B}"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AAF5F-2C22-A949-90A3-268D5AEE04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BD295-BBB9-4D4E-A05A-E60FBB33AF7B}"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AAF5F-2C22-A949-90A3-268D5AEE046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19"/>
          <p:cNvSpPr>
            <a:spLocks noGrp="1" noChangeArrowheads="1"/>
          </p:cNvSpPr>
          <p:nvPr>
            <p:ph type="dt" sz="half" idx="10"/>
          </p:nvPr>
        </p:nvSpPr>
        <p:spPr/>
        <p:txBody>
          <a:bodyPr/>
          <a:lstStyle>
            <a:lvl1pPr>
              <a:defRPr/>
            </a:lvl1pPr>
          </a:lstStyle>
          <a:p>
            <a:pPr>
              <a:defRPr/>
            </a:pPr>
            <a:endParaRPr lang="en-AU"/>
          </a:p>
        </p:txBody>
      </p:sp>
      <p:sp>
        <p:nvSpPr>
          <p:cNvPr id="4" name="Rectangle 20"/>
          <p:cNvSpPr>
            <a:spLocks noGrp="1" noChangeArrowheads="1"/>
          </p:cNvSpPr>
          <p:nvPr>
            <p:ph type="ftr" sz="quarter" idx="11"/>
          </p:nvPr>
        </p:nvSpPr>
        <p:spPr/>
        <p:txBody>
          <a:bodyPr/>
          <a:lstStyle>
            <a:lvl1pPr>
              <a:defRPr/>
            </a:lvl1pPr>
          </a:lstStyle>
          <a:p>
            <a:pPr>
              <a:defRPr/>
            </a:pPr>
            <a:endParaRPr lang="en-AU"/>
          </a:p>
        </p:txBody>
      </p:sp>
      <p:sp>
        <p:nvSpPr>
          <p:cNvPr id="5" name="Rectangle 21"/>
          <p:cNvSpPr>
            <a:spLocks noGrp="1" noChangeArrowheads="1"/>
          </p:cNvSpPr>
          <p:nvPr>
            <p:ph type="sldNum" sz="quarter" idx="12"/>
          </p:nvPr>
        </p:nvSpPr>
        <p:spPr/>
        <p:txBody>
          <a:bodyPr/>
          <a:lstStyle>
            <a:lvl1pPr>
              <a:defRPr/>
            </a:lvl1pPr>
          </a:lstStyle>
          <a:p>
            <a:pPr>
              <a:defRPr/>
            </a:pPr>
            <a:fld id="{00287F48-957A-46A0-8463-D7A7C7536093}" type="slidenum">
              <a:rPr lang="en-AU"/>
              <a:pPr>
                <a:defRPr/>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02225" y="1827213"/>
            <a:ext cx="3581400" cy="4114800"/>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3B2C8C8-18F9-427E-B63D-56210405908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BD295-BBB9-4D4E-A05A-E60FBB33AF7B}"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AAF5F-2C22-A949-90A3-268D5AEE04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CBD295-BBB9-4D4E-A05A-E60FBB33AF7B}"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AAF5F-2C22-A949-90A3-268D5AEE04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CBD295-BBB9-4D4E-A05A-E60FBB33AF7B}"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AAF5F-2C22-A949-90A3-268D5AEE04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6CBD295-BBB9-4D4E-A05A-E60FBB33AF7B}" type="datetimeFigureOut">
              <a:rPr lang="en-US" smtClean="0"/>
              <a:pPr/>
              <a:t>10/3/2014</a:t>
            </a:fld>
            <a:endParaRPr lang="en-US"/>
          </a:p>
        </p:txBody>
      </p:sp>
      <p:sp>
        <p:nvSpPr>
          <p:cNvPr id="27" name="Slide Number Placeholder 26"/>
          <p:cNvSpPr>
            <a:spLocks noGrp="1"/>
          </p:cNvSpPr>
          <p:nvPr>
            <p:ph type="sldNum" sz="quarter" idx="11"/>
          </p:nvPr>
        </p:nvSpPr>
        <p:spPr/>
        <p:txBody>
          <a:bodyPr rtlCol="0"/>
          <a:lstStyle/>
          <a:p>
            <a:fld id="{919AAF5F-2C22-A949-90A3-268D5AEE046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6CBD295-BBB9-4D4E-A05A-E60FBB33AF7B}" type="datetimeFigureOut">
              <a:rPr lang="en-US" smtClean="0"/>
              <a:pPr/>
              <a:t>10/3/2014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19AAF5F-2C22-A949-90A3-268D5AEE04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BD295-BBB9-4D4E-A05A-E60FBB33AF7B}" type="datetimeFigureOut">
              <a:rPr lang="en-US" smtClean="0"/>
              <a:pPr/>
              <a:t>10/3/2014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9AAF5F-2C22-A949-90A3-268D5AEE04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CBD295-BBB9-4D4E-A05A-E60FBB33AF7B}"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AAF5F-2C22-A949-90A3-268D5AEE04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CBD295-BBB9-4D4E-A05A-E60FBB33AF7B}"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AAF5F-2C22-A949-90A3-268D5AEE04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6CBD295-BBB9-4D4E-A05A-E60FBB33AF7B}" type="datetimeFigureOut">
              <a:rPr lang="en-US" smtClean="0"/>
              <a:pPr/>
              <a:t>10/3/2014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19AAF5F-2C22-A949-90A3-268D5AEE04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81"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2.wmf"/><Relationship Id="rId5" Type="http://schemas.openxmlformats.org/officeDocument/2006/relationships/hyperlink" Target="http://www.youtube.com/watch?v=d_tB89jP7XI&amp;feature=related" TargetMode="External"/><Relationship Id="rId4" Type="http://schemas.openxmlformats.org/officeDocument/2006/relationships/hyperlink" Target="http://www.youtube.com/watch?v=N9oxmRT2YWw"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2.wmf"/><Relationship Id="rId4" Type="http://schemas.openxmlformats.org/officeDocument/2006/relationships/hyperlink" Target="http://www.youtube.com/watch?v=d_tB89jP7XI&amp;feature=related"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www.youtube.com/watch?v=E8aprCNnecU&amp;feature=related"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37_ncv79fLA" TargetMode="External"/><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24516"/>
            <a:ext cx="8458200" cy="1470025"/>
          </a:xfrm>
        </p:spPr>
        <p:txBody>
          <a:bodyPr>
            <a:normAutofit/>
          </a:bodyPr>
          <a:lstStyle/>
          <a:p>
            <a:r>
              <a:rPr lang="en-US" b="1" dirty="0" smtClean="0"/>
              <a:t>ACT </a:t>
            </a:r>
            <a:r>
              <a:rPr lang="en-US" b="1" dirty="0"/>
              <a:t>with Children, Adolescents, and Parents</a:t>
            </a:r>
            <a:endParaRPr lang="en-US" dirty="0"/>
          </a:p>
        </p:txBody>
      </p:sp>
      <p:sp>
        <p:nvSpPr>
          <p:cNvPr id="3" name="Subtitle 2"/>
          <p:cNvSpPr>
            <a:spLocks noGrp="1"/>
          </p:cNvSpPr>
          <p:nvPr>
            <p:ph type="subTitle" idx="1"/>
          </p:nvPr>
        </p:nvSpPr>
        <p:spPr>
          <a:xfrm>
            <a:off x="457200" y="3896448"/>
            <a:ext cx="4953000" cy="2264229"/>
          </a:xfrm>
        </p:spPr>
        <p:txBody>
          <a:bodyPr>
            <a:noAutofit/>
          </a:bodyPr>
          <a:lstStyle/>
          <a:p>
            <a:r>
              <a:rPr lang="en-US" sz="1800" b="1" dirty="0" smtClean="0"/>
              <a:t>Brussels, October 3-4</a:t>
            </a:r>
          </a:p>
          <a:p>
            <a:endParaRPr lang="en-US" sz="1800" b="1" dirty="0" smtClean="0"/>
          </a:p>
          <a:p>
            <a:r>
              <a:rPr lang="en-US" sz="1800" b="1" dirty="0" smtClean="0"/>
              <a:t>Lisa W. Coyne, PhD</a:t>
            </a:r>
          </a:p>
          <a:p>
            <a:r>
              <a:rPr lang="en-US" sz="1800" b="1" dirty="0" smtClean="0"/>
              <a:t>Program Director, Pediatric OCD Institute, Harvard Medical School/McLean</a:t>
            </a:r>
          </a:p>
          <a:p>
            <a:r>
              <a:rPr lang="en-US" sz="1800" b="1" dirty="0" smtClean="0"/>
              <a:t>Associate Clinical Professor, Suffolk University</a:t>
            </a:r>
          </a:p>
          <a:p>
            <a:r>
              <a:rPr lang="en-US" sz="1800" b="1" dirty="0" smtClean="0"/>
              <a:t>Director, New England ACT Institute</a:t>
            </a:r>
          </a:p>
          <a:p>
            <a:r>
              <a:rPr lang="en-US" sz="1800" b="1" dirty="0" smtClean="0"/>
              <a:t>Vice-President, New England Chapter of ACBS</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465653"/>
            <a:ext cx="8229600" cy="4325112"/>
          </a:xfrm>
        </p:spPr>
        <p:txBody>
          <a:bodyPr>
            <a:normAutofit fontScale="92500" lnSpcReduction="20000"/>
          </a:bodyPr>
          <a:lstStyle/>
          <a:p>
            <a:r>
              <a:rPr lang="en-US" dirty="0" smtClean="0">
                <a:latin typeface="+mj-lt"/>
              </a:rPr>
              <a:t>Many children, teens, and families suffer</a:t>
            </a:r>
            <a:endParaRPr lang="en-US" dirty="0">
              <a:latin typeface="+mj-lt"/>
            </a:endParaRPr>
          </a:p>
          <a:p>
            <a:r>
              <a:rPr lang="en-US" dirty="0" smtClean="0">
                <a:latin typeface="+mj-lt"/>
              </a:rPr>
              <a:t>Substantial rates of </a:t>
            </a:r>
            <a:r>
              <a:rPr lang="en-US" dirty="0" err="1" smtClean="0">
                <a:latin typeface="+mj-lt"/>
              </a:rPr>
              <a:t>comorbidity</a:t>
            </a:r>
            <a:endParaRPr lang="en-US" dirty="0">
              <a:latin typeface="+mj-lt"/>
            </a:endParaRPr>
          </a:p>
          <a:p>
            <a:r>
              <a:rPr lang="en-US" dirty="0">
                <a:latin typeface="+mj-lt"/>
              </a:rPr>
              <a:t>Doesn’t count the enormous number of “subclinical” cases or </a:t>
            </a:r>
            <a:r>
              <a:rPr lang="en-US" dirty="0" smtClean="0">
                <a:latin typeface="+mj-lt"/>
              </a:rPr>
              <a:t>non-diagnosable functional impairment</a:t>
            </a:r>
          </a:p>
          <a:p>
            <a:r>
              <a:rPr lang="en-US" dirty="0" smtClean="0">
                <a:latin typeface="+mj-lt"/>
              </a:rPr>
              <a:t>Kids’ problems aren’t necessarily restricted to or captured by our diagnostic system</a:t>
            </a:r>
          </a:p>
          <a:p>
            <a:pPr lvl="1"/>
            <a:r>
              <a:rPr lang="en-US" dirty="0" smtClean="0">
                <a:latin typeface="+mj-lt"/>
              </a:rPr>
              <a:t>Parent-child relational problems</a:t>
            </a:r>
          </a:p>
          <a:p>
            <a:pPr lvl="1"/>
            <a:r>
              <a:rPr lang="en-US" dirty="0" smtClean="0">
                <a:latin typeface="+mj-lt"/>
              </a:rPr>
              <a:t>Peer rejection &amp; victimization</a:t>
            </a:r>
          </a:p>
          <a:p>
            <a:pPr lvl="1"/>
            <a:r>
              <a:rPr lang="en-US" dirty="0" smtClean="0">
                <a:latin typeface="+mj-lt"/>
              </a:rPr>
              <a:t>Multiple contextual stressors of poverty</a:t>
            </a:r>
          </a:p>
          <a:p>
            <a:pPr lvl="1"/>
            <a:r>
              <a:rPr lang="en-US" dirty="0" smtClean="0">
                <a:latin typeface="+mj-lt"/>
              </a:rPr>
              <a:t>Teachers who think </a:t>
            </a:r>
            <a:r>
              <a:rPr lang="en-US" i="1" dirty="0" smtClean="0">
                <a:latin typeface="+mj-lt"/>
              </a:rPr>
              <a:t>You can’t.  You’re not smart enough.</a:t>
            </a:r>
            <a:endParaRPr lang="en-US" dirty="0">
              <a:latin typeface="+mj-lt"/>
            </a:endParaRPr>
          </a:p>
          <a:p>
            <a:pPr>
              <a:buFont typeface="Wingdings" pitchFamily="2" charset="2"/>
              <a:buNone/>
            </a:pPr>
            <a:endParaRPr lang="en-US" dirty="0">
              <a:latin typeface="+mj-lt"/>
            </a:endParaRPr>
          </a:p>
        </p:txBody>
      </p:sp>
      <p:sp>
        <p:nvSpPr>
          <p:cNvPr id="17412" name="Rectangle 4"/>
          <p:cNvSpPr>
            <a:spLocks noChangeArrowheads="1"/>
          </p:cNvSpPr>
          <p:nvPr/>
        </p:nvSpPr>
        <p:spPr bwMode="auto">
          <a:xfrm>
            <a:off x="-362857" y="533400"/>
            <a:ext cx="9318171" cy="685800"/>
          </a:xfrm>
          <a:prstGeom prst="rect">
            <a:avLst/>
          </a:prstGeom>
          <a:noFill/>
          <a:ln w="9525">
            <a:noFill/>
            <a:miter lim="800000"/>
            <a:headEnd/>
            <a:tailEnd/>
          </a:ln>
          <a:effectLst/>
        </p:spPr>
        <p:txBody>
          <a:bodyPr anchor="ctr" anchorCtr="1"/>
          <a:lstStyle/>
          <a:p>
            <a:pPr algn="ctr" eaLnBrk="1" hangingPunct="1"/>
            <a:r>
              <a:rPr lang="en-US" sz="4000" b="1" dirty="0" smtClean="0">
                <a:solidFill>
                  <a:schemeClr val="tx2"/>
                </a:solidFill>
                <a:latin typeface="+mj-lt"/>
              </a:rPr>
              <a:t>Is suffering abnormal?</a:t>
            </a:r>
            <a:endParaRPr lang="en-US" sz="4000" b="1" dirty="0">
              <a:solidFill>
                <a:schemeClr val="tx2"/>
              </a:solidFill>
              <a:latin typeface="+mj-lt"/>
            </a:endParaRPr>
          </a:p>
        </p:txBody>
      </p:sp>
      <p:sp>
        <p:nvSpPr>
          <p:cNvPr id="17413" name="Rectangle 5"/>
          <p:cNvSpPr>
            <a:spLocks noChangeArrowheads="1"/>
          </p:cNvSpPr>
          <p:nvPr/>
        </p:nvSpPr>
        <p:spPr bwMode="auto">
          <a:xfrm>
            <a:off x="685800" y="1676400"/>
            <a:ext cx="7772400" cy="47244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pPr>
            <a:endParaRPr lang="en-US" sz="3200">
              <a:effectLst>
                <a:outerShdw blurRad="38100" dist="38100" dir="2700000" algn="tl">
                  <a:srgbClr val="000000"/>
                </a:outerShdw>
              </a:effectLst>
            </a:endParaRPr>
          </a:p>
        </p:txBody>
      </p:sp>
    </p:spTree>
    <p:extLst>
      <p:ext uri="{BB962C8B-B14F-4D97-AF65-F5344CB8AC3E}">
        <p14:creationId xmlns="" xmlns:p14="http://schemas.microsoft.com/office/powerpoint/2010/main" val="3730164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the heart of this suffering?</a:t>
            </a:r>
            <a:br>
              <a:rPr lang="en-US" dirty="0" smtClean="0"/>
            </a:br>
            <a:endParaRPr lang="en-US" dirty="0"/>
          </a:p>
        </p:txBody>
      </p:sp>
      <p:sp>
        <p:nvSpPr>
          <p:cNvPr id="3" name="Content Placeholder 2"/>
          <p:cNvSpPr>
            <a:spLocks noGrp="1"/>
          </p:cNvSpPr>
          <p:nvPr>
            <p:ph idx="1"/>
          </p:nvPr>
        </p:nvSpPr>
        <p:spPr>
          <a:xfrm>
            <a:off x="457200" y="2028444"/>
            <a:ext cx="8229600" cy="4325112"/>
          </a:xfrm>
        </p:spPr>
        <p:txBody>
          <a:bodyPr/>
          <a:lstStyle/>
          <a:p>
            <a:pPr>
              <a:buNone/>
            </a:pPr>
            <a:endParaRPr lang="en-US" dirty="0"/>
          </a:p>
        </p:txBody>
      </p:sp>
      <p:pic>
        <p:nvPicPr>
          <p:cNvPr id="12290" name="Picture 2" descr="http://t2.gstatic.com/images?q=tbn:ANd9GcSkQroyxHIu4Kh_zNMxBWWSEDUz53KGNTPTt50BHaEgzKABXg8eOA"/>
          <p:cNvPicPr>
            <a:picLocks noChangeAspect="1" noChangeArrowheads="1"/>
          </p:cNvPicPr>
          <p:nvPr/>
        </p:nvPicPr>
        <p:blipFill>
          <a:blip r:embed="rId2" cstate="print"/>
          <a:srcRect/>
          <a:stretch>
            <a:fillRect/>
          </a:stretch>
        </p:blipFill>
        <p:spPr bwMode="auto">
          <a:xfrm>
            <a:off x="4953000" y="4191000"/>
            <a:ext cx="2971800" cy="2374377"/>
          </a:xfrm>
          <a:prstGeom prst="rect">
            <a:avLst/>
          </a:prstGeom>
          <a:noFill/>
        </p:spPr>
      </p:pic>
      <p:pic>
        <p:nvPicPr>
          <p:cNvPr id="12292" name="Picture 4" descr="http://t3.gstatic.com/images?q=tbn:ANd9GcTgduZgNK1SZPgVvqEjKIMaNH8FLJYXP3hayweJ_JwLOccUf0_5"/>
          <p:cNvPicPr>
            <a:picLocks noChangeAspect="1" noChangeArrowheads="1"/>
          </p:cNvPicPr>
          <p:nvPr/>
        </p:nvPicPr>
        <p:blipFill>
          <a:blip r:embed="rId3" cstate="print"/>
          <a:srcRect/>
          <a:stretch>
            <a:fillRect/>
          </a:stretch>
        </p:blipFill>
        <p:spPr bwMode="auto">
          <a:xfrm>
            <a:off x="457200" y="2612571"/>
            <a:ext cx="4343400" cy="3378325"/>
          </a:xfrm>
          <a:prstGeom prst="rect">
            <a:avLst/>
          </a:prstGeom>
          <a:noFill/>
        </p:spPr>
      </p:pic>
      <p:sp>
        <p:nvSpPr>
          <p:cNvPr id="6" name="TextBox 5"/>
          <p:cNvSpPr txBox="1"/>
          <p:nvPr/>
        </p:nvSpPr>
        <p:spPr>
          <a:xfrm>
            <a:off x="1700847" y="3655402"/>
            <a:ext cx="1957587" cy="646331"/>
          </a:xfrm>
          <a:prstGeom prst="rect">
            <a:avLst/>
          </a:prstGeom>
          <a:noFill/>
        </p:spPr>
        <p:txBody>
          <a:bodyPr wrap="none" rtlCol="0">
            <a:spAutoFit/>
          </a:bodyPr>
          <a:lstStyle/>
          <a:p>
            <a:r>
              <a:rPr lang="en-US" dirty="0" smtClean="0"/>
              <a:t>Words make </a:t>
            </a:r>
          </a:p>
          <a:p>
            <a:r>
              <a:rPr lang="en-US" dirty="0" smtClean="0"/>
              <a:t>monsters present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066800"/>
            <a:ext cx="8229600" cy="1143000"/>
          </a:xfrm>
        </p:spPr>
        <p:txBody>
          <a:bodyPr>
            <a:normAutofit fontScale="90000"/>
          </a:bodyPr>
          <a:lstStyle/>
          <a:p>
            <a:r>
              <a:rPr lang="en-US" dirty="0" smtClean="0"/>
              <a:t>A </a:t>
            </a:r>
            <a:r>
              <a:rPr lang="en-US" dirty="0"/>
              <a:t>Contextual-Behavioral </a:t>
            </a:r>
            <a:r>
              <a:rPr lang="en-US" dirty="0" smtClean="0"/>
              <a:t>Account of Suffering</a:t>
            </a:r>
            <a:endParaRPr lang="en-US" dirty="0"/>
          </a:p>
        </p:txBody>
      </p:sp>
      <p:sp>
        <p:nvSpPr>
          <p:cNvPr id="67587" name="Rectangle 3"/>
          <p:cNvSpPr>
            <a:spLocks noGrp="1" noChangeArrowheads="1"/>
          </p:cNvSpPr>
          <p:nvPr>
            <p:ph idx="1"/>
          </p:nvPr>
        </p:nvSpPr>
        <p:spPr>
          <a:xfrm>
            <a:off x="457200" y="2209800"/>
            <a:ext cx="4709160" cy="3962400"/>
          </a:xfrm>
        </p:spPr>
        <p:txBody>
          <a:bodyPr>
            <a:normAutofit fontScale="70000" lnSpcReduction="20000"/>
          </a:bodyPr>
          <a:lstStyle/>
          <a:p>
            <a:pPr>
              <a:buSzPct val="100000"/>
              <a:buNone/>
            </a:pPr>
            <a:endParaRPr lang="en-US" sz="5100" dirty="0" smtClean="0">
              <a:latin typeface="+mj-lt"/>
            </a:endParaRPr>
          </a:p>
          <a:p>
            <a:pPr>
              <a:buClr>
                <a:schemeClr val="accent2"/>
              </a:buClr>
              <a:buFont typeface="Wingdings" pitchFamily="2" charset="2"/>
              <a:buChar char="l"/>
            </a:pPr>
            <a:r>
              <a:rPr lang="en-US" sz="5100" dirty="0" smtClean="0"/>
              <a:t>Learning Histories</a:t>
            </a:r>
          </a:p>
          <a:p>
            <a:pPr>
              <a:buClr>
                <a:schemeClr val="accent2"/>
              </a:buClr>
              <a:buNone/>
            </a:pPr>
            <a:endParaRPr lang="en-US" sz="5100" dirty="0" smtClean="0"/>
          </a:p>
          <a:p>
            <a:pPr>
              <a:buClr>
                <a:schemeClr val="accent2"/>
              </a:buClr>
              <a:buFont typeface="Wingdings" pitchFamily="2" charset="2"/>
              <a:buChar char="l"/>
            </a:pPr>
            <a:r>
              <a:rPr lang="en-US" sz="5100" dirty="0" smtClean="0"/>
              <a:t>Direct Conditioning</a:t>
            </a:r>
          </a:p>
          <a:p>
            <a:pPr lvl="1">
              <a:buFont typeface="Wingdings" pitchFamily="2" charset="2"/>
              <a:buChar char="l"/>
            </a:pPr>
            <a:r>
              <a:rPr lang="en-US" sz="4000" dirty="0" smtClean="0"/>
              <a:t>Respondent</a:t>
            </a:r>
            <a:endParaRPr lang="en-US" sz="4000" dirty="0"/>
          </a:p>
          <a:p>
            <a:pPr lvl="1">
              <a:buClr>
                <a:schemeClr val="accent2"/>
              </a:buClr>
              <a:buFont typeface="Wingdings" pitchFamily="2" charset="2"/>
              <a:buChar char="l"/>
            </a:pPr>
            <a:r>
              <a:rPr lang="en-US" sz="4000" dirty="0" smtClean="0"/>
              <a:t>Operant</a:t>
            </a:r>
          </a:p>
          <a:p>
            <a:pPr lvl="1">
              <a:buClr>
                <a:schemeClr val="accent2"/>
              </a:buClr>
              <a:buNone/>
            </a:pPr>
            <a:endParaRPr lang="en-US" sz="4000" dirty="0" smtClean="0"/>
          </a:p>
          <a:p>
            <a:pPr>
              <a:buClr>
                <a:schemeClr val="accent2"/>
              </a:buClr>
              <a:buFont typeface="Wingdings" pitchFamily="2" charset="2"/>
              <a:buChar char="l"/>
            </a:pPr>
            <a:r>
              <a:rPr lang="en-US" sz="4600" dirty="0" smtClean="0"/>
              <a:t>Indirect Conditioning</a:t>
            </a:r>
            <a:endParaRPr lang="en-US" sz="4600" dirty="0"/>
          </a:p>
          <a:p>
            <a:pPr lvl="1">
              <a:buClr>
                <a:schemeClr val="accent2"/>
              </a:buClr>
              <a:buFont typeface="Wingdings" pitchFamily="2" charset="2"/>
              <a:buChar char="l"/>
            </a:pPr>
            <a:r>
              <a:rPr lang="en-US" sz="4000" dirty="0" smtClean="0"/>
              <a:t>Relational</a:t>
            </a:r>
            <a:endParaRPr lang="en-US" sz="4000" dirty="0"/>
          </a:p>
          <a:p>
            <a:endParaRPr lang="en-US" sz="2800" dirty="0"/>
          </a:p>
        </p:txBody>
      </p:sp>
      <p:sp>
        <p:nvSpPr>
          <p:cNvPr id="35842" name="AutoShape 2" descr="data:image/jpg;base64,/9j/4AAQSkZJRgABAQAAAQABAAD/2wCEAAkGBhQSEBUUExQUFBQUFRgXFxQXFBYXFxQXFxUVFxUUFxUYHSYeFxkkGhQUHy8gIycpLCwsFR4xNTAqNSYrLCkBCQoKBQUFDQUFDSkYEhgpKSkpKSkpKSkpKSkpKSkpKSkpKSkpKSkpKSkpKSkpKSkpKSkpKSkpKSkpKSkpKSkpKf/AABEIAOYA2wMBIgACEQEDEQH/xAAcAAABBAMBAAAAAAAAAAAAAAAAAwQFBgECBwj/xABREAABAgMEAwkJCg0EAwEAAAABAAIDBBEFEiExBkFREyJTYXGBkaHRBzJSkpOxwdLwFBUWI0JzorLC4SQzNUNiY3KClLPT4vEXRFSjNHSDCP/EABQBAQAAAAAAAAAAAAAAAAAAAAD/xAAUEQEAAAAAAAAAAAAAAAAAAAAA/9oADAMBAAIRAxEAPwDuKw40FVlaRRvTyHzIGDrcaPku6u1anSBngu+j2qjd0q24snCgmAQC97w680OqA0EZ5ZqgDugzx/OMH/yZ2IO7fCJngu+j2rB0kZ4Lvo9q4WdO52n41nkWdiRfp7P8IzyTOxB3g6TM8B/0e1Y+EzfAd0jtXAzp7Pn84zyTOxY+HE+fzjfJQ+xB306Tt4N/S3tWp0pbwbukLhcDSmfeK7u0f/KH6Asv0lntcy3mhs9VB2/4XDg3eMFr8MBwTvGC4izSOcOc1/1s9VKOtybp/wCVX9yH5rqDtPwyHBO8YLHw0HBHxh2LiMS3Zsf7l3iQ/VStlzs/HiXGzB4yWMoB4qDtHw0HBHxx2LPwyHBHxx2KjyljRqUdNuLhmd5ht71tOlQVswZyG43ZiKRjTeMII1UN3HnQdW+F/wCq+n/asjS2v5r6f9q4VEtudH+4f4jPVWzLYnD/ALqJ4rB6EHd26Tk/m/p/2rcaRHgxyXz0d6uGG1pwDCajcwh+a6kDpDND/dx/+sfZQegG2w4/IA/f+5bC1HUwY08V49i8/fCqbGU5H5KNHWAtnaXzdcJyYHO3D6KD0E2feRUNbyF5H2UlGtd7c2N5on9q4GNL5vXNx6bd52JWBpTMuzmox5blOm6g7k63neA3xz6qazGlxYKmEDxCJj9VcVm9I5wCrZiIf2gw9d1WPQi0IseVe6M8veIrheNMg1hAw5T0oO1NdVZWrMhyLZALSL3p5Ct1pF708iDlHdndSFKj9ZE+qxcxu4LqPdmh1bKDa+L9WGucvl8ckDJrSt2sd7edS0Oy8K05B5ynTbPAFaZ/5QRAl6DNYhyl7NSnuSrssAlWy/IKdX3oGDZWiw+BxKRbBx1lPZKxokZj3Q7hDDvgXhpaKYOIPya4V2oKv7lJPOlHSpGtSNp2dEgOa2ILt4BzTUFrh+i4YHpSe5YZ5oGOIzISlnTbg+4w0L3NGJpVZmIPF0qX0HsDd5hxvAGE3C80ObVxpi04Heh2e0ILxZGj0WGSQ4ioy75riRygjnTCatSM1pl48u5pIfvqXg66K1rXDM9CtMqyI2XusN4tGFyjKt+SGl14CtKY8Sr2nVoOhwGXg6ryG0dQvbeYSQS3AkUzHWg5xaUaryQKA9g1KOE2a5KRhwwYYJFS7HPUcuqibPlca0ogTM87YlG2nUYsB5Ui+WPGkYrC3jQOI8Rrvk0TcYHJYdFw+5bshuIqg3IrkKciVl3kHElNmghbQwa7aoJENJBplmrZ3PW/g0T55/1IarMszA09sArVoKKQIo/XO/lw0HZmZDkWy1ZkORbIBavyWyw7JBzDuwQaukh+lGPQISqNn2deigbAD6V0PuhyO6R5X9ERT1wQq/LytyPEOoa9WQoOVA0jyu+y4gkJoAMT+ffT29tig5iNeNNg9igxAoKnKvH1pQwdQScCBXmSsaNV9AdXtyINdwOdQk5CaMvNse4AwotYcQVwc129cDtwIKcXWgYuHJX0JvaEiIkKoJJGI18oHN5kFs0tlYUtZxhkF7AXFpcBVla3blAKXagCmzlXMrrgA5xoKDp5F1LRaCy1ZF0GOHDci1hePlkCrXAmuNKVHJtXMtMLBjyUwYUbfNdjDi0o2I3i2EZEdoQJGfacLw5TVWnQaKax2tcb72NMM6nEO3wx1UKoTaBWXQGWMedbCD3M3j3Bw1FoFKCvH1IOrycJ0E72G1jQN8akaqUDcQeWjaUVYtfS6CGRjeDo+LYbCDvQW/jRqc0B2fhUT+3mMlId6fnXxajey0K60xdl7Xd2nAcuS5nbmk/uiO2kKHCaAQ1rRVxpSl95xfQDYAK5IGMxNHUKBaMnDXAkLMZ1Ug4oHRnnpKJHLu+CcysG+3USlDJBAxEI0TuVrjsW75OlKVHWswIRBz9uRBtuGHOtWQKHnTqEw+3KlIMHfA9SBSGM+SqtehsCkGL88f5cNVpxpUgbPPkrVoWfiIp/XH+XCQdabksrAWUAsFZTGLFdu7W43bpJwwJxzdxUyQQmlsOseEdkOJ1vg9irE02jyDXOqt2kf45nzT/rw1V5t2/cdtKehBDWsTd5VFSMHf0cKh2FdbanvhxjYc1NWvBowc3LtTKWhVIogX97XMNNRxBFaO1VUZNy5BzVma8AFru9IxpmDtHH51E2jLXTjvm5tdqI9s9iCJZLV1lP5aSuimNKVO1N5U76tCpUGgrqQGjelESzyYcVt+WvOeboF+HeNb7fDbtacdmVDyPTXSZ89OPjuJqTvR4DB3jByCnPU610u2u9YRkDjtxp2Ll+kdllkZz2No1xqGjIYb4cWPnQISFrZB559SnbK0rfKRN3lrhe1pZec28BfwN0HXTXxqmsh1KskpLBjKbOsoHc1NxJiI6JGe6I92Jc44nlOoDYmkcFlHZ3TXtHnSkF9DTb5xjRazYoK5jWPOR6UDn3SHCu1YvDamktCowAY0y5KmidQoV5wFP8IJezHC5xnWnDmpKAABxDiWzYwO1BktWoatwBtW4ZhVAm00KcQHgOTV8TFLQ2V7UD+KABXLFWfQZlYET5931IaqjW1aRqVy0EZ8RFP6931IaDqQWVEWJEcYkcG8W7pVtTUY1rd2DDJS6DDjgq67SERIMvEAA3SMxpF7LHGhBxxp1qxObUUUXN2LCJhUYBuT2Fgxo25lQbQCacqCO0od8Y35l56HM7VUpwku51ZtMotHt44Tv5kMKtRHXnc47EGsZrnNNcqkdGCZMlA0gDDLWnDQ65StMT5ysxmAvFagU1BAnHg8p60i2KMWOqWHUM2mlLzePqPRR3FpSlSDx1TGY1muFc/QgR9x7lWpvNcKtIyI2jZsI1Jt7rprqME+lZqgLXAuhuxO1pyvN/Sw5x1N5yTunU4Eb1wrRwrmNh1EHEINZ2joZHP0KpzgqQCARQ1w9vYK0xSQ3DVtVbmI4LyAN7s86CuRZBkJ1fCO9qRkMOc1vdCXiRRTNJQXhxeHUIe4mhyzNOqiat+LfdOI+QTxZg8YQbwTeMRvyg4OaeYe3Ol3RLza8x4jrTOH+OcRjgDy5gj22J1FbTfDI5j0oMSLiYf7zh0OOpS1muwO30KNs0fFn9p31lISkyGuy77BA9JBqCPOk24YBOWFmqvItXgYUz14oMwRVPCKM5UlLsx5k7diKYIIxwxTuA1YDM6pSE6hQKy4Hn8yuOhL/wSMdkWL9VvYqS13pVw0Jd+CRRtiROsBBMWNpMYUGVwve6IzIReASxovubqyJyFePNdBVe0bsxkMxWgAgFuFBQFpdQhuQxxVhQCRmMwlk2msxyH0IKzpW29MQ9m5O6ojD6FXWihqdR9Csttu/CYY2wXjpe1QzpOhc0k0AqDtqEDWZYLtdVAetJktqMSDsNSncSHvaZ70DX0JiWG8COfXyIMTWBGGBGPao6bJAJ26gNe1S0elBXjUfGcCSNoQQkOd3xGo8ykJe02gBrquY7VhVjvDbXJ2WGsYHaGMeVLXF7a0wJGdK6+habjUVBrrQPLUBhNp394VY5oNHjK8NhGsZg4FVdsvjjUV2q7aI6ShjzCJe3vnC40F0V1G0hguqGijScBjtwV8nbMgTsIF4a8GoDgQSKEjeuHHswQeaobsSdhKJwVAOw19BXdbN7jMkL1/dn44ViUoNm9Ar965FpLZQlJiLBca7nELanWMw7iq0g86Ctw2O3UkNJaW0JGHQU6D7uskbDSre0JQzAphiD4OJHMmkabB1ioyOzlCB5AigMwxxPnqiJFKb2VEqyv6R9CfPDdqB9KxsByJ4SNiZWXGbShGWXIpBkyyuNRQ6scORBtCigHWnBjDYViMwZtIIOR9skmMvvQLGKNhW8KIK8XamgOBNareWcc6IFnu5v8q16IGkq/wCcf5gqi6JUHDKmfKrVom+kqf23+hB0yx/x0f8Aa9LlMKGsk/hMccfpKmUAm047252pyo+0n58TT9ZiCvW1jMw/m3fXam8dzS00z+8pvbU5dmIeP5t312dq0hxK54+1UGHvwIOfUmLnZ8XEtpwkjA4hMYs6CK9NNSDD49X516dfYUhE5CKeZNL5Dg69UE506kpGmjWmVNZ7EGImDTj7ewULNzwgjlw5OMKUjRKg0Pt6FW7bwcKkZdSA905UrXMEHHlBUvIaUOgXzEixmsuXbzHGsLUIjIZ3jiNbTntriqgyNdfXNlNfya+hL2hEDobgakOoNlcQfQgnTp9aElEfDjOdN7qGvgRmxbkJ7N9SI0tbvga4ioIIoVU9KtMXzkUPiwmw3XQ1xa57i67levk4gVHJTYnNkWmyGwy0yHOlHuLmvArElYjsN1ZtGV5uThxgFYtSxTAiXYl14c0OZEbjDjQz3sSGTmD0jEHJBX3xL34uEB+lrPRQJk5riaGpPOp8Q2swblsSWAPH5ttUCclCowA54+dP2NwTSA8kAj2xS7ARmgk7JYKnXgpDeg4ivEmNjjvub0qcZdpt8yBgH01U5E6hxatWsY41AAFcgEpCcLvGgb1oPOlIMegoknvBFeY9KbxH0NdiCShPBfdocSPOrJo66kAj9Y8fSoqrKRxumexWLR6J8TyxXfXQdWsk/hcwOTzqcVfsg/hsxzedWBAKLtR3ffsfaYpRQtqxMYo2MHW5iDnml8xdm5bja/68NO4c4G8xoq/3Spzc40s7Y2J9ZihnaStLCSXVOIGrZj0oLLHtUVNa66YYdSjZqeBaTs1eZVqJbJJxGGpHvpswQTJjk8nEnYjbScvYqqOtdwOeHpWr7VOvFBa3xxjiP8qsWy0uiHE89Fo22MjjhzplM2qC8+3tmgXfEAABFKjXrTCZddbdB3pIIOzi5MVrM2gHHqSHulvKgxEjXRvxQHCuYKl7EtZgh+5pkuMq51WPAJfKRD+cYDnDPyma8xioJ76704gYj25utDIl0gHvTgOLi5EEva1mPl4m5xKVoHNe01ZEYe9iMd8pp1doULORboNMzgpR9sOEuJZ2/htdeguI30EnvmNdncdnd2gZY1hI8UudRAtJxaNATlsbaU1GGFECLyIJuyJqjiKZhTkvEJzyVVsuPv60OSmmTDsxh7caCRjxmg9iWhxmuaSCos1161vDg1wGJQOHUo7HPUmgrUJZ0BzRi3p/ytIbXeCehAhBrfJ1Y9Stuiz6wWccV382iqkQhlSaCuo5+2Csmh7/AImFxxT/ADSg7FZP/nzPIPsqwqu2V+UJj9kfZViQCrFsRt/MDZDb9aGrOqRpFpRClJpxMRjHOaAb2NaAdo6UFXtuxoE0WmNeJYCG0fdpWhOWeQUV8B5P9Z5X7laj3T4HDy5/d+5aHulwOHlvE+5BV3aEye2L5X7lq3QeU2xfKjsVoPdIl+GlfEHYtf8AUeW4aV8mOxBWI+gkqRg6L5QeqouLohLeFF8oPVV6d3R5bhpXyY9VaO7ocpriynkh6qCifBeXHCHliDsTaJofLnHf+UHYugRu6BJ0/GSdfmW+qo2Z7pMvXeuk6fMNP2UFJdonLjW/xx2JF+i0CtaxPGb6quT+6RB8KS/hmeqtD3SIO2T/AIZnqoOe2zZEOCGuZeN5xBvEHVUUoBxqNiAEU2q36c6XQ5qWaxpgVbEDvioLWOpdcMSAMN9kqc0oMRHUbQ7Fix5YRHuvVwGYptpjUFJzow8yntB9Imyoi1EA3y38bBZE7293t5pp32pAj7ww9r/GHYg2FC2xPHHqq3f6is8GR/hIXqJWU7oUIvAeJEN1n3HC9RBFyWi8ENBD4tSB8tvqp4NE4JzfG8dnqKxw+6BK+FJ80sz+mlWd0GV8KV/hm/00FdZonDH5yPybo31UqzRmEMnRfGb6qsX+oMr4Ut/DD+mtT3Q5bwpf+FH9NBX/AIOw/Di+M0fZQNHIfCRvKD1VYB3Q5fw4H8KP6a3b3RJfw4P8KP6aCsv0SguzMU/vj1VJ2RIMhGFDZW6IjczU4xAc+UqWHdEgeHC/hh/TSsPujwa4RIVf/X/sQXuzvyhMfsN+yrAqRoNbjZqZjPBLiWAl12jTiBQVoQRQald0AuY6WSzHzz77Q6jXZ8e518y6cuaW/LRIk/F3Nj33RQ3Wk0rcpWnIgihYsDgmdC1dYcvwTOhSIs2PwMXyb+xDbOj8DF8m/sQR/vDL8Ezr7Vh2jsvwTOvtUqbMj8FE8R3Ys+90bgoniO7EEMdHZfgm9fasfB2X4JvX2qZ9643BRPEd2LDbMj8FE8R3Ygg42jcvQ/FN6+1QUWxYINNyaOntV5fZkbgoniO7EwnbCjOaTuMWo/Vu7EFP95YPBt6+1YdY8Hg29fapt1gzP/Hj+Sf2JP3gmf8Ajx/JP7EFO0psuG2WLmsDSHtxGzHDzKtsZgr7phYsdko9z4URjbzMXMcAKmgxIVCaUDWdPYn9gSTHtcXtDqEUxOziTGZdtCmtC5OJGMRkKG+IQA6jGlxAyJNMswgeNsmD4A6T2pxZ9hwXRANzFNeJy6VLDRma/wCNMeRidilbG0ZmAS50vGGoAwnj0IEYGjsuPzLfpdqdt0fl+Cb19qloVjx9cCL5N/Yl/eqNwMXybuxBBusKBwTOvtWfeOBwTOg9qm/eeNwMXybuxHvPG4GL5N3YghhY0DgmdCUFjweCZ0KV95Y/BRfJu7FsLIj8DF8m7sQRYsuDwTOhKMsqDwTOhSPvPH4GL5N3YthY8bgYviO7EEp3OGhseM1oAABoAKAb5q6CqFoBLuZNRw4OabpNCCDi5uoq+oBVzR01m535xv1SrGqzoufwue+eHmKCzUQhCAQhCAohCEAhCEAhCEFP7rcrfseZHghjvFiMPmqvMTnL1bp/DDrLmwf+PE6Q2o6wF5RIQN5h+BXQ/wD88zF21nN8OWiDodDd6CueRxvVdO4ZFpbcEeEyKP8AqcfQg9RIQhAIQhAIQhAIQhALFFlCCu2f+U5j5tv2FYlXZD8qR/mmfZViQBVX0SP4VPf+wfSrQqpohDAjTBBJvvc4k7S7JBa0IQgEIQgEIQgEIQgEIQgZ2xZjZiXiQXEhsVjmEjMXhSo5FxG0O4HMQ2PeJmC4Na5xqx7SboJyFdm1d6Te0BWFEH6DvqlB5PkNCpiZPxbBSvfk0aOddC7l/c5MrasKI+KHOYyI660GmLbmJOff7FLaGmssziFOhWjRNlZ5x8GCfpPZ2FBeEIQgEIQgEIQgEIQgEIQgrsh+U4/zTfsqxKuWdDHvjFfU1dDIpq3rxQqxoNI0UNaXHJoJPIBVUDQG0w1ofENN0L8TtL8PMrJpja4gSzhdc50YOhtuitC5p3x4gqfLNZLtgte8VLmw2nKrnGtAEHTkIQgEIQgEIQgEIqhAIQhAJhb0wGSsZx1Q3dJBA6yE/VT07m6tZBB7433fst736X1UFR0XlRDhloNQNvHirXoUAY0d2wQx0l59CrdjwCLwGIrTqVk0EgkGYvYVcynIL47UFvqsVWjloUC15F5NgVuGFAteRVaCGs7mg3QtbiLqDZJx4wY0ucaAJRROlEYMlnOcaNaWknYK5lBX7Lnj74w65RYUTpBveYK7LnEWJucSDHB3kJ9SBiSHCmBC6FAmA9jXDJzQ4chFR50FP7pk+yHDg3nBtXnM0rQCqiLS0LiRrQlXkh8oGh8RpdWj7uIbxGjMsM+ef0s0J92TMCI528hEXmGu+AdeoNWORqrJBlaBAu04LZaBq2AQZQhCAQhCAQhCAQhCDFVyPuiaTlk3uUICJMRXbnCZqa0YGI/9EG8eOh2K96dtmfchMpGhwIjXA34jg1pbiC0vODakt6Ka1wrRabhS89Fjz8zDiRzg0w37vWp3xBh1FcA0DlQdVsyR3GEHPdiGi85xArTNx1BUd/dWiS9rw4TYdyXDxDiB7SHxGxHN+NAOLad80a8a50COlem0xNzDZST+KALLzjmwkjfRKVukEje/Joa496nK9zXcrYkt0jmZa8OjxHuzL4BBLcSatLnQ8zWhKDvboi03QlJyzLwrVOmQgMkGGMolGtWQFmqDICEIQYQCsrFEAVUO6TY0xNSrYUu4AmIL4NMWUOORyNDRXBaRIdUFD0jsqHKSlWxHBu8YA94o260AUJAON2pqduSu0gPiof7DfqhVvTnRiJOS7YcN10iICQXFoc0tc1wJGedQOJWqFDutDRkAAOQCiDdCEIBCEIBCEIBCEIBCEIBCEIIXSzRODaMvuEe9cvBwuuoQ4VodhzOBCpsTuGSxaG+6JkNBrdBht1UxusFdWexCEE7o13LpKSaRDYXkmpc8hxPQAFOP0dgGNDjbmL8IPDCMKB4AdUDA1oM9iEIJEMWQEIQYIRdQhBkBZ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jpg;base64,/9j/4AAQSkZJRgABAQAAAQABAAD/2wCEAAkGBhQSEBUUExQUFBQUFRgXFxQXFBYXFxQXFxUVFxUUFxUYHSYeFxkkGhQUHy8gIycpLCwsFR4xNTAqNSYrLCkBCQoKBQUFDQUFDSkYEhgpKSkpKSkpKSkpKSkpKSkpKSkpKSkpKSkpKSkpKSkpKSkpKSkpKSkpKSkpKSkpKSkpKf/AABEIAOYA2wMBIgACEQEDEQH/xAAcAAABBAMBAAAAAAAAAAAAAAAAAwQFBgECBwj/xABREAABAgMEAwkJCg0EAwEAAAABAAIDBBEFEiExBkFREyJTYXGBkaHRBzJSkpOxwdLwFBUWI0JzorLC4SQzNUNiY3KClLPT4vEXRFSjNHSDCP/EABQBAQAAAAAAAAAAAAAAAAAAAAD/xAAUEQEAAAAAAAAAAAAAAAAAAAAA/9oADAMBAAIRAxEAPwDuKw40FVlaRRvTyHzIGDrcaPku6u1anSBngu+j2qjd0q24snCgmAQC97w680OqA0EZ5ZqgDugzx/OMH/yZ2IO7fCJngu+j2rB0kZ4Lvo9q4WdO52n41nkWdiRfp7P8IzyTOxB3g6TM8B/0e1Y+EzfAd0jtXAzp7Pn84zyTOxY+HE+fzjfJQ+xB306Tt4N/S3tWp0pbwbukLhcDSmfeK7u0f/KH6Asv0lntcy3mhs9VB2/4XDg3eMFr8MBwTvGC4izSOcOc1/1s9VKOtybp/wCVX9yH5rqDtPwyHBO8YLHw0HBHxh2LiMS3Zsf7l3iQ/VStlzs/HiXGzB4yWMoB4qDtHw0HBHxx2LPwyHBHxx2KjyljRqUdNuLhmd5ht71tOlQVswZyG43ZiKRjTeMII1UN3HnQdW+F/wCq+n/asjS2v5r6f9q4VEtudH+4f4jPVWzLYnD/ALqJ4rB6EHd26Tk/m/p/2rcaRHgxyXz0d6uGG1pwDCajcwh+a6kDpDND/dx/+sfZQegG2w4/IA/f+5bC1HUwY08V49i8/fCqbGU5H5KNHWAtnaXzdcJyYHO3D6KD0E2feRUNbyF5H2UlGtd7c2N5on9q4GNL5vXNx6bd52JWBpTMuzmox5blOm6g7k63neA3xz6qazGlxYKmEDxCJj9VcVm9I5wCrZiIf2gw9d1WPQi0IseVe6M8veIrheNMg1hAw5T0oO1NdVZWrMhyLZALSL3p5Ct1pF708iDlHdndSFKj9ZE+qxcxu4LqPdmh1bKDa+L9WGucvl8ckDJrSt2sd7edS0Oy8K05B5ynTbPAFaZ/5QRAl6DNYhyl7NSnuSrssAlWy/IKdX3oGDZWiw+BxKRbBx1lPZKxokZj3Q7hDDvgXhpaKYOIPya4V2oKv7lJPOlHSpGtSNp2dEgOa2ILt4BzTUFrh+i4YHpSe5YZ5oGOIzISlnTbg+4w0L3NGJpVZmIPF0qX0HsDd5hxvAGE3C80ObVxpi04Heh2e0ILxZGj0WGSQ4ioy75riRygjnTCatSM1pl48u5pIfvqXg66K1rXDM9CtMqyI2XusN4tGFyjKt+SGl14CtKY8Sr2nVoOhwGXg6ryG0dQvbeYSQS3AkUzHWg5xaUaryQKA9g1KOE2a5KRhwwYYJFS7HPUcuqibPlca0ogTM87YlG2nUYsB5Ui+WPGkYrC3jQOI8Rrvk0TcYHJYdFw+5bshuIqg3IrkKciVl3kHElNmghbQwa7aoJENJBplmrZ3PW/g0T55/1IarMszA09sArVoKKQIo/XO/lw0HZmZDkWy1ZkORbIBavyWyw7JBzDuwQaukh+lGPQISqNn2deigbAD6V0PuhyO6R5X9ERT1wQq/LytyPEOoa9WQoOVA0jyu+y4gkJoAMT+ffT29tig5iNeNNg9igxAoKnKvH1pQwdQScCBXmSsaNV9AdXtyINdwOdQk5CaMvNse4AwotYcQVwc129cDtwIKcXWgYuHJX0JvaEiIkKoJJGI18oHN5kFs0tlYUtZxhkF7AXFpcBVla3blAKXagCmzlXMrrgA5xoKDp5F1LRaCy1ZF0GOHDci1hePlkCrXAmuNKVHJtXMtMLBjyUwYUbfNdjDi0o2I3i2EZEdoQJGfacLw5TVWnQaKax2tcb72NMM6nEO3wx1UKoTaBWXQGWMedbCD3M3j3Bw1FoFKCvH1IOrycJ0E72G1jQN8akaqUDcQeWjaUVYtfS6CGRjeDo+LYbCDvQW/jRqc0B2fhUT+3mMlId6fnXxajey0K60xdl7Xd2nAcuS5nbmk/uiO2kKHCaAQ1rRVxpSl95xfQDYAK5IGMxNHUKBaMnDXAkLMZ1Ug4oHRnnpKJHLu+CcysG+3USlDJBAxEI0TuVrjsW75OlKVHWswIRBz9uRBtuGHOtWQKHnTqEw+3KlIMHfA9SBSGM+SqtehsCkGL88f5cNVpxpUgbPPkrVoWfiIp/XH+XCQdabksrAWUAsFZTGLFdu7W43bpJwwJxzdxUyQQmlsOseEdkOJ1vg9irE02jyDXOqt2kf45nzT/rw1V5t2/cdtKehBDWsTd5VFSMHf0cKh2FdbanvhxjYc1NWvBowc3LtTKWhVIogX97XMNNRxBFaO1VUZNy5BzVma8AFru9IxpmDtHH51E2jLXTjvm5tdqI9s9iCJZLV1lP5aSuimNKVO1N5U76tCpUGgrqQGjelESzyYcVt+WvOeboF+HeNb7fDbtacdmVDyPTXSZ89OPjuJqTvR4DB3jByCnPU610u2u9YRkDjtxp2Ll+kdllkZz2No1xqGjIYb4cWPnQISFrZB559SnbK0rfKRN3lrhe1pZec28BfwN0HXTXxqmsh1KskpLBjKbOsoHc1NxJiI6JGe6I92Jc44nlOoDYmkcFlHZ3TXtHnSkF9DTb5xjRazYoK5jWPOR6UDn3SHCu1YvDamktCowAY0y5KmidQoV5wFP8IJezHC5xnWnDmpKAABxDiWzYwO1BktWoatwBtW4ZhVAm00KcQHgOTV8TFLQ2V7UD+KABXLFWfQZlYET5931IaqjW1aRqVy0EZ8RFP6931IaDqQWVEWJEcYkcG8W7pVtTUY1rd2DDJS6DDjgq67SERIMvEAA3SMxpF7LHGhBxxp1qxObUUUXN2LCJhUYBuT2Fgxo25lQbQCacqCO0od8Y35l56HM7VUpwku51ZtMotHt44Tv5kMKtRHXnc47EGsZrnNNcqkdGCZMlA0gDDLWnDQ65StMT5ysxmAvFagU1BAnHg8p60i2KMWOqWHUM2mlLzePqPRR3FpSlSDx1TGY1muFc/QgR9x7lWpvNcKtIyI2jZsI1Jt7rprqME+lZqgLXAuhuxO1pyvN/Sw5x1N5yTunU4Eb1wrRwrmNh1EHEINZ2joZHP0KpzgqQCARQ1w9vYK0xSQ3DVtVbmI4LyAN7s86CuRZBkJ1fCO9qRkMOc1vdCXiRRTNJQXhxeHUIe4mhyzNOqiat+LfdOI+QTxZg8YQbwTeMRvyg4OaeYe3Ol3RLza8x4jrTOH+OcRjgDy5gj22J1FbTfDI5j0oMSLiYf7zh0OOpS1muwO30KNs0fFn9p31lISkyGuy77BA9JBqCPOk24YBOWFmqvItXgYUz14oMwRVPCKM5UlLsx5k7diKYIIxwxTuA1YDM6pSE6hQKy4Hn8yuOhL/wSMdkWL9VvYqS13pVw0Jd+CRRtiROsBBMWNpMYUGVwve6IzIReASxovubqyJyFePNdBVe0bsxkMxWgAgFuFBQFpdQhuQxxVhQCRmMwlk2msxyH0IKzpW29MQ9m5O6ojD6FXWihqdR9Csttu/CYY2wXjpe1QzpOhc0k0AqDtqEDWZYLtdVAetJktqMSDsNSncSHvaZ70DX0JiWG8COfXyIMTWBGGBGPao6bJAJ26gNe1S0elBXjUfGcCSNoQQkOd3xGo8ykJe02gBrquY7VhVjvDbXJ2WGsYHaGMeVLXF7a0wJGdK6+habjUVBrrQPLUBhNp394VY5oNHjK8NhGsZg4FVdsvjjUV2q7aI6ShjzCJe3vnC40F0V1G0hguqGijScBjtwV8nbMgTsIF4a8GoDgQSKEjeuHHswQeaobsSdhKJwVAOw19BXdbN7jMkL1/dn44ViUoNm9Ar965FpLZQlJiLBca7nELanWMw7iq0g86Ctw2O3UkNJaW0JGHQU6D7uskbDSre0JQzAphiD4OJHMmkabB1ioyOzlCB5AigMwxxPnqiJFKb2VEqyv6R9CfPDdqB9KxsByJ4SNiZWXGbShGWXIpBkyyuNRQ6scORBtCigHWnBjDYViMwZtIIOR9skmMvvQLGKNhW8KIK8XamgOBNareWcc6IFnu5v8q16IGkq/wCcf5gqi6JUHDKmfKrVom+kqf23+hB0yx/x0f8Aa9LlMKGsk/hMccfpKmUAm047252pyo+0n58TT9ZiCvW1jMw/m3fXam8dzS00z+8pvbU5dmIeP5t312dq0hxK54+1UGHvwIOfUmLnZ8XEtpwkjA4hMYs6CK9NNSDD49X516dfYUhE5CKeZNL5Dg69UE506kpGmjWmVNZ7EGImDTj7ewULNzwgjlw5OMKUjRKg0Pt6FW7bwcKkZdSA905UrXMEHHlBUvIaUOgXzEixmsuXbzHGsLUIjIZ3jiNbTntriqgyNdfXNlNfya+hL2hEDobgakOoNlcQfQgnTp9aElEfDjOdN7qGvgRmxbkJ7N9SI0tbvga4ioIIoVU9KtMXzkUPiwmw3XQ1xa57i67levk4gVHJTYnNkWmyGwy0yHOlHuLmvArElYjsN1ZtGV5uThxgFYtSxTAiXYl14c0OZEbjDjQz3sSGTmD0jEHJBX3xL34uEB+lrPRQJk5riaGpPOp8Q2swblsSWAPH5ttUCclCowA54+dP2NwTSA8kAj2xS7ARmgk7JYKnXgpDeg4ivEmNjjvub0qcZdpt8yBgH01U5E6hxatWsY41AAFcgEpCcLvGgb1oPOlIMegoknvBFeY9KbxH0NdiCShPBfdocSPOrJo66kAj9Y8fSoqrKRxumexWLR6J8TyxXfXQdWsk/hcwOTzqcVfsg/hsxzedWBAKLtR3ffsfaYpRQtqxMYo2MHW5iDnml8xdm5bja/68NO4c4G8xoq/3Spzc40s7Y2J9ZihnaStLCSXVOIGrZj0oLLHtUVNa66YYdSjZqeBaTs1eZVqJbJJxGGpHvpswQTJjk8nEnYjbScvYqqOtdwOeHpWr7VOvFBa3xxjiP8qsWy0uiHE89Fo22MjjhzplM2qC8+3tmgXfEAABFKjXrTCZddbdB3pIIOzi5MVrM2gHHqSHulvKgxEjXRvxQHCuYKl7EtZgh+5pkuMq51WPAJfKRD+cYDnDPyma8xioJ76704gYj25utDIl0gHvTgOLi5EEva1mPl4m5xKVoHNe01ZEYe9iMd8pp1doULORboNMzgpR9sOEuJZ2/htdeguI30EnvmNdncdnd2gZY1hI8UudRAtJxaNATlsbaU1GGFECLyIJuyJqjiKZhTkvEJzyVVsuPv60OSmmTDsxh7caCRjxmg9iWhxmuaSCos1161vDg1wGJQOHUo7HPUmgrUJZ0BzRi3p/ytIbXeCehAhBrfJ1Y9Stuiz6wWccV382iqkQhlSaCuo5+2Csmh7/AImFxxT/ADSg7FZP/nzPIPsqwqu2V+UJj9kfZViQCrFsRt/MDZDb9aGrOqRpFpRClJpxMRjHOaAb2NaAdo6UFXtuxoE0WmNeJYCG0fdpWhOWeQUV8B5P9Z5X7laj3T4HDy5/d+5aHulwOHlvE+5BV3aEye2L5X7lq3QeU2xfKjsVoPdIl+GlfEHYtf8AUeW4aV8mOxBWI+gkqRg6L5QeqouLohLeFF8oPVV6d3R5bhpXyY9VaO7ocpriynkh6qCifBeXHCHliDsTaJofLnHf+UHYugRu6BJ0/GSdfmW+qo2Z7pMvXeuk6fMNP2UFJdonLjW/xx2JF+i0CtaxPGb6quT+6RB8KS/hmeqtD3SIO2T/AIZnqoOe2zZEOCGuZeN5xBvEHVUUoBxqNiAEU2q36c6XQ5qWaxpgVbEDvioLWOpdcMSAMN9kqc0oMRHUbQ7Fix5YRHuvVwGYptpjUFJzow8yntB9Imyoi1EA3y38bBZE7293t5pp32pAj7ww9r/GHYg2FC2xPHHqq3f6is8GR/hIXqJWU7oUIvAeJEN1n3HC9RBFyWi8ENBD4tSB8tvqp4NE4JzfG8dnqKxw+6BK+FJ80sz+mlWd0GV8KV/hm/00FdZonDH5yPybo31UqzRmEMnRfGb6qsX+oMr4Ut/DD+mtT3Q5bwpf+FH9NBX/AIOw/Di+M0fZQNHIfCRvKD1VYB3Q5fw4H8KP6a3b3RJfw4P8KP6aCsv0SguzMU/vj1VJ2RIMhGFDZW6IjczU4xAc+UqWHdEgeHC/hh/TSsPujwa4RIVf/X/sQXuzvyhMfsN+yrAqRoNbjZqZjPBLiWAl12jTiBQVoQRQald0AuY6WSzHzz77Q6jXZ8e518y6cuaW/LRIk/F3Nj33RQ3Wk0rcpWnIgihYsDgmdC1dYcvwTOhSIs2PwMXyb+xDbOj8DF8m/sQR/vDL8Ezr7Vh2jsvwTOvtUqbMj8FE8R3Ys+90bgoniO7EEMdHZfgm9fasfB2X4JvX2qZ9643BRPEd2LDbMj8FE8R3Ygg42jcvQ/FN6+1QUWxYINNyaOntV5fZkbgoniO7EwnbCjOaTuMWo/Vu7EFP95YPBt6+1YdY8Hg29fapt1gzP/Hj+Sf2JP3gmf8Ajx/JP7EFO0psuG2WLmsDSHtxGzHDzKtsZgr7phYsdko9z4URjbzMXMcAKmgxIVCaUDWdPYn9gSTHtcXtDqEUxOziTGZdtCmtC5OJGMRkKG+IQA6jGlxAyJNMswgeNsmD4A6T2pxZ9hwXRANzFNeJy6VLDRma/wCNMeRidilbG0ZmAS50vGGoAwnj0IEYGjsuPzLfpdqdt0fl+Cb19qloVjx9cCL5N/Yl/eqNwMXybuxBBusKBwTOvtWfeOBwTOg9qm/eeNwMXybuxHvPG4GL5N3YghhY0DgmdCUFjweCZ0KV95Y/BRfJu7FsLIj8DF8m7sQRYsuDwTOhKMsqDwTOhSPvPH4GL5N3YthY8bgYviO7EEp3OGhseM1oAABoAKAb5q6CqFoBLuZNRw4OabpNCCDi5uoq+oBVzR01m535xv1SrGqzoufwue+eHmKCzUQhCAQhCAohCEAhCEAhCEFP7rcrfseZHghjvFiMPmqvMTnL1bp/DDrLmwf+PE6Q2o6wF5RIQN5h+BXQ/wD88zF21nN8OWiDodDd6CueRxvVdO4ZFpbcEeEyKP8AqcfQg9RIQhAIQhAIQhAIQhALFFlCCu2f+U5j5tv2FYlXZD8qR/mmfZViQBVX0SP4VPf+wfSrQqpohDAjTBBJvvc4k7S7JBa0IQgEIQgEIQgEIQgEIQgZ2xZjZiXiQXEhsVjmEjMXhSo5FxG0O4HMQ2PeJmC4Na5xqx7SboJyFdm1d6Te0BWFEH6DvqlB5PkNCpiZPxbBSvfk0aOddC7l/c5MrasKI+KHOYyI660GmLbmJOff7FLaGmssziFOhWjRNlZ5x8GCfpPZ2FBeEIQgEIQgEIQgEIQgEIQgrsh+U4/zTfsqxKuWdDHvjFfU1dDIpq3rxQqxoNI0UNaXHJoJPIBVUDQG0w1ofENN0L8TtL8PMrJpja4gSzhdc50YOhtuitC5p3x4gqfLNZLtgte8VLmw2nKrnGtAEHTkIQgEIQgEIQgEIqhAIQhAJhb0wGSsZx1Q3dJBA6yE/VT07m6tZBB7433fst736X1UFR0XlRDhloNQNvHirXoUAY0d2wQx0l59CrdjwCLwGIrTqVk0EgkGYvYVcynIL47UFvqsVWjloUC15F5NgVuGFAteRVaCGs7mg3QtbiLqDZJx4wY0ucaAJRROlEYMlnOcaNaWknYK5lBX7Lnj74w65RYUTpBveYK7LnEWJucSDHB3kJ9SBiSHCmBC6FAmA9jXDJzQ4chFR50FP7pk+yHDg3nBtXnM0rQCqiLS0LiRrQlXkh8oGh8RpdWj7uIbxGjMsM+ef0s0J92TMCI528hEXmGu+AdeoNWORqrJBlaBAu04LZaBq2AQZQhCAQhCAQhCAQhCDFVyPuiaTlk3uUICJMRXbnCZqa0YGI/9EG8eOh2K96dtmfchMpGhwIjXA34jg1pbiC0vODakt6Ka1wrRabhS89Fjz8zDiRzg0w37vWp3xBh1FcA0DlQdVsyR3GEHPdiGi85xArTNx1BUd/dWiS9rw4TYdyXDxDiB7SHxGxHN+NAOLad80a8a50COlem0xNzDZST+KALLzjmwkjfRKVukEje/Joa496nK9zXcrYkt0jmZa8OjxHuzL4BBLcSatLnQ8zWhKDvboi03QlJyzLwrVOmQgMkGGMolGtWQFmqDICEIQYQCsrFEAVUO6TY0xNSrYUu4AmIL4NMWUOORyNDRXBaRIdUFD0jsqHKSlWxHBu8YA94o260AUJAON2pqduSu0gPiof7DfqhVvTnRiJOS7YcN10iICQXFoc0tc1wJGedQOJWqFDutDRkAAOQCiDdCEIBCEIBCEIBCEIBCEIBCEIIXSzRODaMvuEe9cvBwuuoQ4VodhzOBCpsTuGSxaG+6JkNBrdBht1UxusFdWexCEE7o13LpKSaRDYXkmpc8hxPQAFOP0dgGNDjbmL8IPDCMKB4AdUDA1oM9iEIJEMWQEIQYIRdQhBkBZ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8" name="Picture 8" descr="http://t0.gstatic.com/images?q=tbn:ANd9GcQ6lep1ajrAKODuOvVGHx0Bd1Rw0n-BxX_qatX_xcGRXFyQJ6V_"/>
          <p:cNvPicPr>
            <a:picLocks noChangeAspect="1" noChangeArrowheads="1"/>
          </p:cNvPicPr>
          <p:nvPr/>
        </p:nvPicPr>
        <p:blipFill>
          <a:blip r:embed="rId3"/>
          <a:srcRect/>
          <a:stretch>
            <a:fillRect/>
          </a:stretch>
        </p:blipFill>
        <p:spPr bwMode="auto">
          <a:xfrm>
            <a:off x="7155181" y="2209800"/>
            <a:ext cx="1531619" cy="1836420"/>
          </a:xfrm>
          <a:prstGeom prst="rect">
            <a:avLst/>
          </a:prstGeom>
          <a:noFill/>
        </p:spPr>
      </p:pic>
      <p:sp>
        <p:nvSpPr>
          <p:cNvPr id="35850" name="AutoShape 10" descr="data:image/jpg;base64,/9j/4AAQSkZJRgABAQAAAQABAAD/2wCEAAkGBhQRERQUEhIUFRQWFx0WFxUWFhUXGhgWGBcYFRQYGBwaHCYeGB8oHRQVHy8gJCcpLCwtFR4xNTAqNScrLCkBCQoKDgwOGg8PGikYHCU0LCk2KSkpLiopKSwpNi0sKSkpKSwpLDUsKSwtKSksKSwsLDQpLCwsNCkpMywsLCwsLP/AABEIAGkASAMBIgACEQEDEQH/xAAbAAABBQEBAAAAAAAAAAAAAAAFAAECBAYDB//EAD4QAAEDAQQGBwQHCQEAAAAAAAEAAhEDBBIhMQUGQVGBkRMiYaGxwfAyUnHRBxQjQmJygjVDc5KTorLS4RX/xAAYAQADAQEAAAAAAAAAAAAAAAAAAQIDBP/EAB4RAAICAwADAQAAAAAAAAAAAAABAhEDITESIkEE/9oADAMBAAIRAxEAPwAeSmTJErI0ESqFq0zSpmHO5Y+Cp6X0ib3RtkbyM/gNyDf+W7EEGc8vFNINho6z05wa89uAV6x6QbUHVOO45rJVNGvE9XDOY2b01IOY6Jg5+txToWzbykqejrSXs63tDA9u48laUjJJKKSAOhTOTpigAXomgDank4w0HjktewDaByCzGj7Mekc4GNnaId8ii1nfUYOu6cJ2HGYwO3NI68WkXbVTaREZ9iw+nKApOaYzy3CFqa7arsb5O8SAI3jBCNN2QuplsXnEi7vmYCtCmrRV0DVvB8bIA70VVHRmiTQBvGS4CRGUTzzV0qWcrVdHlJNKZAHaUydMgDjYKxFUtAzMogHueXiJxg54RjsQq1PLXNcNiKWOsHdZriCc4JHOEktnTik2qJ0axHVIxxzEcpQ3SFr6Mio4EhovQMJjLxV2o4MJ3nPf2qlpln2FSq8Q2LjRve72Bw9rsDe1WlsqcqRLpb2JESBhmRhkTtTEoNYdYQYFXA+9sPafd8ETbaWuye0/BwPgk0cl3s6ykmJSSA7piUznckC0lp/7tLi//X5ppWKwlb7bTYIecfdGLuWziumhaDqtF9RrHQypszLLgk4ZwR3rHh2MnHaV6ZcdZtGN6Mlj+jpkuGd57wXHkYWniODfkqL2r+rnTQ8i7SnP7z/yzs7UA+le3NFSjZmABtJpeQMrz8Gjg0T+tbzUzSXS2Km95MsvMe904hhJvycxd2/hK8X1g0n9YtFWsf3jy4Dc3Jg4NAVxWgyybdMEuKgpOKZBkdaNrez2XOHwJSXL13pJUBrdYLRdpXR94ifhmQsyUd1jOXregKmPCn0sWCz9JUps997W/wAzgD3Fei69aRDWMoNwBh7vygkU2/2k/pCxmp9K9bbOPxzyaT5IrrlXvWur+EtYP0sb5kpy0jo/LFSybCo1kuaFcwGH3jZeBPST/TJC88rPVm2Wg+zPVBvRsvEAE/GABwQ9zpKpPSMsySyNIdRPrmnTFBkJOogpIAP6etbXkXTO/PzQdXdJ2a4+JlU1MeFS6ab6O6U25p91jzxi6P8AJT1ppn61aDddArOxgxADYxy2K19GFIfWKj3GAxgBO4OcJPANJ4IZrDpd1QVeu4ipVc6AIbcJcQBtOAZ3705LVG2CUoXJGdqvkk9q5D5Kbgoj5JmDdu2N671F581KfDzUKh80xDApJmeaSQBzTZ+0Q8evXJStGZUW+u5TDhU+s2up1G5YbbW2RcntuFoHOqgFurNFmZTmXB8nDZddhPELUaO/Ydb+OPGksZbcuPkUN+yOmGJSwSk/jB5+Sj/xS+YTbOHmrOQi71zXN/rmpuzHx81yd65oEOz1zTpU8vW9JI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2" name="Picture 12" descr="http://psychology.nuim.ie/IRAP/images/DBH_Milwaukee.JPG"/>
          <p:cNvPicPr>
            <a:picLocks noChangeAspect="1" noChangeArrowheads="1"/>
          </p:cNvPicPr>
          <p:nvPr/>
        </p:nvPicPr>
        <p:blipFill>
          <a:blip r:embed="rId4"/>
          <a:srcRect/>
          <a:stretch>
            <a:fillRect/>
          </a:stretch>
        </p:blipFill>
        <p:spPr bwMode="auto">
          <a:xfrm>
            <a:off x="5447664" y="4541837"/>
            <a:ext cx="1524001" cy="1833797"/>
          </a:xfrm>
          <a:prstGeom prst="rect">
            <a:avLst/>
          </a:prstGeom>
          <a:noFill/>
        </p:spPr>
      </p:pic>
      <p:sp>
        <p:nvSpPr>
          <p:cNvPr id="35854" name="AutoShape 14" descr="data:image/jpg;base64,/9j/4AAQSkZJRgABAQAAAQABAAD/2wCEAAkGBhQSEBUTExMWFRUWGR0aGRgXGRoYHBghHxweICAfGR8XGyYgHx8kGRodHy8gIycpLCwsGR4xNTAqNSgrLCkBCQoKDgwOGg8PGiolHyQuLzItLzUvLCwsKiw1LCouLywsLCwsNCksKSksLywsLCwtLCwsLCwqMC0sLCwsLCwsKf/AABEIAHUAYAMBIgACEQEDEQH/xAAbAAACAgMBAAAAAAAAAAAAAAAFBgAEAgMHAf/EADoQAAEDAgQCCAMHBAIDAAAAAAECAxEAIQQFEjFBUQYTImFxgZGxMqHRFEJygsHh8AcjUmKS8RUzsv/EABkBAAMBAQEAAAAAAAAAAAAAAAIDBAEFAP/EACsRAAICAQIDBwUBAQAAAAAAAAABAhEDITESE0EEMlGRobHwYXGBwdHhIv/aAAwDAQACEQMRAD8AFY3o6lwk/aCJIIEAhJttKuJE1eyrLgwgp63USoK1EAHYzN++sFtuqQQAkTxASD5EG1ak4ZwRqiOO0n96jjPJB2n6Fk4Y8iqTXmYu9HkKSUl7iDMCfD4u/wCVWHspQpptsvEaC4dQ0gq6wgmRPCK3YTDJJcUr4UJJ89gPU/KqTpm/P60x9qz9Zei/gqPZMC0Uff8AoQThEARrG5NoG/dW1KUADtbd9CDua2EfrU2SUsnfdlEMcYd1DJgM+LLQbQU6QVESmT2iSfc1XzHMUvIDbmnSCD2U6SSlOkFRTcwm16Cj6+1RRv6e9Zr4mpJOy6ywwlWpKO1Mzffnc86tu5nqPa1KJEXja9omI3oSg17xouOb6vzM5cfBFtktJPYYQnwS2n5irCsyPETabrmhyBfz+tQ7eVDvuFSQOwONdceW2VIBSVpCUgXi6SZBIlM8RWC3nihWlwFaXAmUhISQowkiRa5gmiq84ba1IVILh6xACZnTAXJGxEehofiMPpfW2DHWAgdyviSR56TVU4Rjkca+df0RKcnFO/m6/ZTwa3nWus68pT1iULTxEgwSI2B7PjTs30TQcCXta1r6suACEgFB7SALkkAESTvwFLDWCh0pmEY5nW2NtKySoD8rySPA1aT0sxDeGSlt0toWkqJAGoKNlCSLCbwP8q8oxWXhew6LcsDce8n6bemnmVsY+httLigqFxpTIBgiZ2t+9Bnuki9g3bf1sN6jmGU9clahEAkkk8t7xyHdXpyB2B2VCbAwRHrehcU2CpSo8a6SLkSkRyVY+o/UUQZzltRuSCLEbwaH5j0dfaALg1oPLdPhVL7MUqCtIWpohekyA4kbpMHeK9y4m8ySG7LnEOEnVKQQFRv8+6pjgW3VI3AJ0mNwbg+nzBq5jEJUWcQwkJZea0wkJAQUyR4yFHn8Jr1SUrWwXZUm7RvHa3QSReDMVRjxY5YOYvHX6E88uTnKOyrT6mvAqBSf5vNYLv6H2phR0fYgwFg72WbgXIvOwk+VbsTkrRQpKW0hSkgA33Fwd/vGx86Q8NvQcs6S1EjHLhtt07tqBUPGygfzIIrzMpCG1i5QdJP4DAPmL1exOEKnMSyRfWqB+M6kx+f3obhB1mHWhWxQFco3bX6adX5qPK+KMMnzw96Aiq4ofny19rLGNbUcMXEi+Ge1ovs26NZ8g5qG3GhmZOheIUAf7eorjgCrtKttCST4wKyy/M4Q2VrWEqQplxKIIUYMFU27K0lQ8qG4VBcPjby/fbw8aHK06vc3Emrrb5/g/dEMECjXBvz3/kRTe1hU0AyZ5DDA1A23MpSJ5SoijOXZ2y7ZIPjIPsaW7ZZCkqNjuHBsaQs8ylLWI1gQFX8Y/anTM88aaMKHzA9Zpb6R4gOtIcREBUSFBQuCOGxmK2FoDLTKPQ9srYxeAkdY2etYKriD8PkFQk/irSwQ6goUdIeAIOxQsWjydAT+eqmHzLqMbhn/ALqgUL70qHa9B2vyUc6R4ENPrEHS5qdSQeMAOBPkQ54qPKqOyT4Mrg9p+5B2mDlC1vH58+wY6N5n1zKFn4xZQPBQsfnfzosmw08ojwPw+l0+VJ2WYgs4rhpxCdYjYOJHbA8Rf0psC7TwG/4VfRV/AmnTjwyoXCXFGznS8wUMagKABcaAVFzrRKTf8SDasMGwtrFHUUltx1aUiRIC0hRlIuBqCYPGavY3Ky46HCqSlalpG2kqWVmABtqJMd9V8XkSlv8AXajqhIkaRZKgRwGxFc/mReJ43+DqSguapxX3/YGx7XVF1HMyO6TFvQ+przoo5rxWnZKEyB38zzoznOGW4dKr61giLAQFWEE860ZchtlxBNpATPfMVqlxviFKPLSj8rp6D8vI2XANcqjYEwB6eG9ZjLEtrSdjI0pvttxvtWOCeNu6piHUFZBchXGJJ7pCQazXaymo70ZuZclx1ci+5SdiP1/Sh+aZQ2lh3SNNiTvBIG5niAKurxKAoFS1KUSAFKChfhEgCqfSd0/Z3ZtKCPW361uuwDUabOd512sIFDdCioeRn6iugZQ6jGYNvUJU0RB4jsnSfNsqT+WkV5j+zp4aiPVNFv6f5mWdAcSsAp0KtO0lJEX7JA8iedbJJ43rqtUTO1NNK11LeMwp6ooRZxohbcXujcDxT7CmfKcYlxCVi6VJuO4i47ov6CgCszZLi3BqbSlRKQtJCotwE8TAG8cBVjKcakYpSEwlt5KXGr2ulIUBPfB0+IrozyLNCORbtakKx8rJKHToAikgxyvI9P0nzrf2gkHUb99AXsycxCh1CTCEkgrXZUXslIFwPugnjNY4fGOI7brliLJjSnxHEm29QSxa/wDOx0IZNFxbhzrFFaSTOmVD/iaXs6WQlI4gz8qMZfmAe1QkwkRJtNpNqG5oxIJO16Sk0NdMfcgzDUhBVuQD42v86IowCFqKx2VTfSTeOYFL/R1OvCIB4D0Iq/gnXEGAoHx+opleBql4hL7EEqCySpQ21cPXupT6dZ4FEMJMkwpfcBsPEkT5Uax+LdXYkAd0yfOkrM0jrlHy9B9TWV1Z6T8CY1UNNn/Yf/J+lF8mxTJbCgb8TChxoLmoPUtkXuPlNV8jxaWkqbUbTKTzB9opbVqzE6dDeeqJ+Lfv+orxGEZnUFDlun6UNbfSr4VA+B8ayUdKSf8AG/ymh12C03KWPyxxt9teGQXAsB5rQCdN+0iB8ICiRB4GOFRPRLFYp7VilBtKRzC9KRshASSO7euztZK20nqWkgmLp2sdyoi5JN61Y3CAJIgahe3Dhse75CqqcVSE6Tps5o5l7bCdKAQL7mSbb/zlSziMXqSudgQPLj7U2Zy7qfUALJn3gfWk3MMOQy4TsSD8/wB6TB6hyGXJsUpox9xRJ4zBiImx4k3EAUYGaNzIMyQLTudqAdA8x60BpxQlMaUm4VHKduBgRNN2PyEEajpUBeSSkiLzKbEi945U+0wFdAXEZ0gglIUY7j5bcO+lNRUpy4ieHzPtFPuOyUIw5CYSnsgBE7GNyq8TeKV8Vl2l6BtpMet/Y+tLk10DUWbsKwjUwh0Skkzvztt7U8ZV0aZCoCUEJCrpAg7AT30hYxZLaSn4kLBHl8VdVyJsoUkKAk8+RCVes+4rcT6AzXU9xvQnDuphTSTbcDSoeBTBHlXK+mWXOZd1jLqitDrazh3TuqBBQv8A3TIvxF672g2t8qUP6qZB9qy14AStoB5HOUXI80ahaqJQUhCm0NeKwaVbjYyFCyknmCL1QxOCdg/+t4QbL7Cu+4BBnwFFhsQf4K9BrWrBUmjhWNCg+5rEEmI8zy76ohnrGNPGCn9R7Uw/1Hw/VYsaZ7SCo/8AKfeaXME/G2x9/wDuue7g6Le8rAeXILagRuDXYckzEPsAzJ2Pf4+XtXL8Q12lKT3E/r6U49CnCEgcFT6j9q1NjEhkzBvUgiN6TcZvf7ukTG+9PhbkUGxOS9a6tAtISsnkBqk/ziRRU2bohVawiiW0AAa1hMnYKWTEnlaa6J0dxX2lhtboPWhzQtGyQQCDpA3BAJuTtHCg/wD4ctMMvqAASpC1K3A7VlEdySQR/tNFejuGLePdQBCJWQkbJ7SFAju/uqHnToKmTTdob0IgAd1an7gjnHyFZuux5Vr4fz+f9VSiU3Bcwf8AIVqS/wBk2/k1KlbR45//AFEwyV4nDEj4g4kjnpRrHzEeZrl2JfKX3EjYKIqVKhzLVlmPZG5lwqMc7H+eVdA6IYMHDNuzfrFJjyJn5VKlLxjG6GIG8UWwGCGjXxcBQe4Cf1vUqVRj7wrK3Ray9tK8OEqAKSjSUnYjb2oR0Twml55JUVdV/aBO5AMAnv0oSPy1KlNe6EXuGsQ4THLUAeZ47/tXqnKlSni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6" name="Picture 16" descr="http://psychology.nuim.ie/graphics/yvonne.jpg"/>
          <p:cNvPicPr>
            <a:picLocks noChangeAspect="1" noChangeArrowheads="1"/>
          </p:cNvPicPr>
          <p:nvPr/>
        </p:nvPicPr>
        <p:blipFill>
          <a:blip r:embed="rId5"/>
          <a:srcRect/>
          <a:stretch>
            <a:fillRect/>
          </a:stretch>
        </p:blipFill>
        <p:spPr bwMode="auto">
          <a:xfrm>
            <a:off x="7177349" y="4541837"/>
            <a:ext cx="1509451" cy="1833797"/>
          </a:xfrm>
          <a:prstGeom prst="rect">
            <a:avLst/>
          </a:prstGeom>
          <a:noFill/>
        </p:spPr>
      </p:pic>
      <p:pic>
        <p:nvPicPr>
          <p:cNvPr id="35858" name="Picture 18" descr="http://www.notablebiographies.com/images/uewb_08_img0547.jpg"/>
          <p:cNvPicPr>
            <a:picLocks noChangeAspect="1" noChangeArrowheads="1"/>
          </p:cNvPicPr>
          <p:nvPr/>
        </p:nvPicPr>
        <p:blipFill>
          <a:blip r:embed="rId6"/>
          <a:srcRect/>
          <a:stretch>
            <a:fillRect/>
          </a:stretch>
        </p:blipFill>
        <p:spPr bwMode="auto">
          <a:xfrm>
            <a:off x="5422395" y="2209800"/>
            <a:ext cx="1549270" cy="188753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822014"/>
            <a:ext cx="8229600" cy="1069848"/>
          </a:xfrm>
        </p:spPr>
        <p:txBody>
          <a:bodyPr>
            <a:normAutofit fontScale="90000"/>
          </a:bodyPr>
          <a:lstStyle/>
          <a:p>
            <a:r>
              <a:rPr lang="en-US" dirty="0" smtClean="0"/>
              <a:t>Respondent Conditioning: First Things First</a:t>
            </a:r>
            <a:endParaRPr lang="en-US" sz="4000" dirty="0"/>
          </a:p>
        </p:txBody>
      </p:sp>
      <p:sp>
        <p:nvSpPr>
          <p:cNvPr id="12294" name="Line 6"/>
          <p:cNvSpPr>
            <a:spLocks noChangeShapeType="1"/>
          </p:cNvSpPr>
          <p:nvPr/>
        </p:nvSpPr>
        <p:spPr bwMode="auto">
          <a:xfrm>
            <a:off x="2819400" y="3294993"/>
            <a:ext cx="3200400" cy="0"/>
          </a:xfrm>
          <a:prstGeom prst="line">
            <a:avLst/>
          </a:prstGeom>
          <a:noFill/>
          <a:ln w="79375">
            <a:solidFill>
              <a:schemeClr val="tx1"/>
            </a:solidFill>
            <a:round/>
            <a:headEnd/>
            <a:tailEnd type="triangle" w="med" len="med"/>
          </a:ln>
          <a:effectLst/>
        </p:spPr>
        <p:txBody>
          <a:bodyPr/>
          <a:lstStyle/>
          <a:p>
            <a:endParaRPr lang="en-US"/>
          </a:p>
        </p:txBody>
      </p:sp>
      <p:sp>
        <p:nvSpPr>
          <p:cNvPr id="12295" name="Text Box 7"/>
          <p:cNvSpPr txBox="1">
            <a:spLocks noChangeArrowheads="1"/>
          </p:cNvSpPr>
          <p:nvPr/>
        </p:nvSpPr>
        <p:spPr bwMode="auto">
          <a:xfrm>
            <a:off x="967707" y="4437965"/>
            <a:ext cx="692818" cy="646331"/>
          </a:xfrm>
          <a:prstGeom prst="rect">
            <a:avLst/>
          </a:prstGeom>
          <a:noFill/>
          <a:ln w="9525">
            <a:noFill/>
            <a:miter lim="800000"/>
            <a:headEnd/>
            <a:tailEnd/>
          </a:ln>
          <a:effectLst/>
        </p:spPr>
        <p:txBody>
          <a:bodyPr wrap="none">
            <a:spAutoFit/>
          </a:bodyPr>
          <a:lstStyle/>
          <a:p>
            <a:r>
              <a:rPr lang="en-US" sz="3600" dirty="0" smtClean="0"/>
              <a:t>US</a:t>
            </a:r>
            <a:endParaRPr lang="en-US" sz="3600" dirty="0"/>
          </a:p>
        </p:txBody>
      </p:sp>
      <p:sp>
        <p:nvSpPr>
          <p:cNvPr id="12296" name="Text Box 8"/>
          <p:cNvSpPr txBox="1">
            <a:spLocks noChangeArrowheads="1"/>
          </p:cNvSpPr>
          <p:nvPr/>
        </p:nvSpPr>
        <p:spPr bwMode="auto">
          <a:xfrm>
            <a:off x="7242723" y="4437965"/>
            <a:ext cx="731290" cy="646331"/>
          </a:xfrm>
          <a:prstGeom prst="rect">
            <a:avLst/>
          </a:prstGeom>
          <a:noFill/>
          <a:ln w="9525">
            <a:noFill/>
            <a:miter lim="800000"/>
            <a:headEnd/>
            <a:tailEnd/>
          </a:ln>
          <a:effectLst/>
        </p:spPr>
        <p:txBody>
          <a:bodyPr wrap="none">
            <a:spAutoFit/>
          </a:bodyPr>
          <a:lstStyle/>
          <a:p>
            <a:r>
              <a:rPr lang="en-US" sz="3600" dirty="0" smtClean="0"/>
              <a:t>UR</a:t>
            </a:r>
            <a:endParaRPr lang="en-US" sz="3600" dirty="0"/>
          </a:p>
        </p:txBody>
      </p:sp>
      <p:pic>
        <p:nvPicPr>
          <p:cNvPr id="10244" name="Picture 4" descr="http://t2.gstatic.com/images?q=tbn:ANd9GcQIBFHN-S2KX2FbWE9XcTok4_Wz4OqqYoBqkw1ZMmF7N3mDOzMq"/>
          <p:cNvPicPr>
            <a:picLocks noChangeAspect="1" noChangeArrowheads="1"/>
          </p:cNvPicPr>
          <p:nvPr/>
        </p:nvPicPr>
        <p:blipFill>
          <a:blip r:embed="rId2" cstate="print"/>
          <a:srcRect/>
          <a:stretch>
            <a:fillRect/>
          </a:stretch>
        </p:blipFill>
        <p:spPr bwMode="auto">
          <a:xfrm>
            <a:off x="304800" y="2464535"/>
            <a:ext cx="2370667" cy="1600200"/>
          </a:xfrm>
          <a:prstGeom prst="rect">
            <a:avLst/>
          </a:prstGeom>
          <a:noFill/>
          <a:ln>
            <a:solidFill>
              <a:schemeClr val="accent1">
                <a:shade val="50000"/>
              </a:schemeClr>
            </a:solidFill>
          </a:ln>
        </p:spPr>
      </p:pic>
      <p:pic>
        <p:nvPicPr>
          <p:cNvPr id="10246" name="Picture 6" descr="http://t2.gstatic.com/images?q=tbn:ANd9GcQzwzPZY_eqmJnwnr7ktsqnQTr1Zpcnb9rup_lYPYyOTe3JHQu6Hg"/>
          <p:cNvPicPr>
            <a:picLocks noChangeAspect="1" noChangeArrowheads="1"/>
          </p:cNvPicPr>
          <p:nvPr/>
        </p:nvPicPr>
        <p:blipFill>
          <a:blip r:embed="rId3" cstate="print"/>
          <a:srcRect/>
          <a:stretch>
            <a:fillRect/>
          </a:stretch>
        </p:blipFill>
        <p:spPr bwMode="auto">
          <a:xfrm>
            <a:off x="6248400" y="2464535"/>
            <a:ext cx="2519179" cy="1676400"/>
          </a:xfrm>
          <a:prstGeom prst="rect">
            <a:avLst/>
          </a:prstGeom>
          <a:noFill/>
          <a:ln>
            <a:solidFill>
              <a:schemeClr val="accent1">
                <a:shade val="50000"/>
              </a:schemeClr>
            </a:solidFill>
          </a:ln>
        </p:spPr>
      </p:pic>
      <p:sp>
        <p:nvSpPr>
          <p:cNvPr id="8" name="Text Box 9"/>
          <p:cNvSpPr txBox="1">
            <a:spLocks noChangeArrowheads="1"/>
          </p:cNvSpPr>
          <p:nvPr/>
        </p:nvSpPr>
        <p:spPr bwMode="auto">
          <a:xfrm>
            <a:off x="1219200" y="5102334"/>
            <a:ext cx="6754813" cy="641350"/>
          </a:xfrm>
          <a:prstGeom prst="rect">
            <a:avLst/>
          </a:prstGeom>
          <a:noFill/>
          <a:ln w="9525">
            <a:noFill/>
            <a:miter lim="800000"/>
            <a:headEnd/>
            <a:tailEnd/>
          </a:ln>
          <a:effectLst/>
        </p:spPr>
        <p:txBody>
          <a:bodyPr wrap="none">
            <a:spAutoFit/>
          </a:bodyPr>
          <a:lstStyle/>
          <a:p>
            <a:r>
              <a:rPr lang="en-US" sz="3600" dirty="0"/>
              <a:t>Reflexive: No learning necessary</a:t>
            </a:r>
          </a:p>
        </p:txBody>
      </p:sp>
      <p:sp>
        <p:nvSpPr>
          <p:cNvPr id="9" name="Text Box 10"/>
          <p:cNvSpPr txBox="1">
            <a:spLocks noChangeArrowheads="1"/>
          </p:cNvSpPr>
          <p:nvPr/>
        </p:nvSpPr>
        <p:spPr bwMode="auto">
          <a:xfrm>
            <a:off x="2819400" y="5743684"/>
            <a:ext cx="2973388" cy="641350"/>
          </a:xfrm>
          <a:prstGeom prst="rect">
            <a:avLst/>
          </a:prstGeom>
          <a:noFill/>
          <a:ln w="9525">
            <a:noFill/>
            <a:miter lim="800000"/>
            <a:headEnd/>
            <a:tailEnd/>
          </a:ln>
          <a:effectLst/>
        </p:spPr>
        <p:txBody>
          <a:bodyPr wrap="none">
            <a:spAutoFit/>
          </a:bodyPr>
          <a:lstStyle/>
          <a:p>
            <a:r>
              <a:rPr lang="en-US" sz="3600" dirty="0"/>
              <a:t>Survival value</a:t>
            </a:r>
          </a:p>
        </p:txBody>
      </p:sp>
    </p:spTree>
    <p:extLst>
      <p:ext uri="{BB962C8B-B14F-4D97-AF65-F5344CB8AC3E}">
        <p14:creationId xmlns="" xmlns:p14="http://schemas.microsoft.com/office/powerpoint/2010/main" val="3579158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31524"/>
            <a:ext cx="8229600" cy="1069848"/>
          </a:xfrm>
        </p:spPr>
        <p:txBody>
          <a:bodyPr>
            <a:normAutofit fontScale="90000"/>
          </a:bodyPr>
          <a:lstStyle/>
          <a:p>
            <a:r>
              <a:rPr lang="en-US" sz="4000" dirty="0"/>
              <a:t>So What’s Respondent Conditioning?</a:t>
            </a:r>
          </a:p>
        </p:txBody>
      </p:sp>
      <p:sp>
        <p:nvSpPr>
          <p:cNvPr id="15366" name="Text Box 6"/>
          <p:cNvSpPr txBox="1">
            <a:spLocks noChangeArrowheads="1"/>
          </p:cNvSpPr>
          <p:nvPr/>
        </p:nvSpPr>
        <p:spPr bwMode="auto">
          <a:xfrm>
            <a:off x="3801011" y="2897832"/>
            <a:ext cx="686406" cy="461665"/>
          </a:xfrm>
          <a:prstGeom prst="rect">
            <a:avLst/>
          </a:prstGeom>
          <a:noFill/>
          <a:ln w="9525">
            <a:noFill/>
            <a:miter lim="800000"/>
            <a:headEnd/>
            <a:tailEnd/>
          </a:ln>
          <a:effectLst/>
        </p:spPr>
        <p:txBody>
          <a:bodyPr wrap="none">
            <a:spAutoFit/>
          </a:bodyPr>
          <a:lstStyle/>
          <a:p>
            <a:r>
              <a:rPr lang="en-US" sz="2400" dirty="0" smtClean="0"/>
              <a:t>UCS</a:t>
            </a:r>
            <a:endParaRPr lang="en-US" sz="2400" dirty="0"/>
          </a:p>
        </p:txBody>
      </p:sp>
      <p:sp>
        <p:nvSpPr>
          <p:cNvPr id="15368" name="Line 8"/>
          <p:cNvSpPr>
            <a:spLocks noChangeShapeType="1"/>
          </p:cNvSpPr>
          <p:nvPr/>
        </p:nvSpPr>
        <p:spPr bwMode="auto">
          <a:xfrm>
            <a:off x="3505200" y="4008382"/>
            <a:ext cx="1676400" cy="0"/>
          </a:xfrm>
          <a:prstGeom prst="line">
            <a:avLst/>
          </a:prstGeom>
          <a:noFill/>
          <a:ln w="79375">
            <a:solidFill>
              <a:schemeClr val="tx1"/>
            </a:solidFill>
            <a:round/>
            <a:headEnd/>
            <a:tailEnd type="triangle" w="med" len="med"/>
          </a:ln>
          <a:effectLst/>
        </p:spPr>
        <p:txBody>
          <a:bodyPr/>
          <a:lstStyle/>
          <a:p>
            <a:endParaRPr lang="en-US"/>
          </a:p>
        </p:txBody>
      </p:sp>
      <p:sp>
        <p:nvSpPr>
          <p:cNvPr id="15369" name="Text Box 9"/>
          <p:cNvSpPr txBox="1">
            <a:spLocks noChangeArrowheads="1"/>
          </p:cNvSpPr>
          <p:nvPr/>
        </p:nvSpPr>
        <p:spPr bwMode="auto">
          <a:xfrm>
            <a:off x="3801011" y="4957465"/>
            <a:ext cx="524503" cy="461665"/>
          </a:xfrm>
          <a:prstGeom prst="rect">
            <a:avLst/>
          </a:prstGeom>
          <a:noFill/>
          <a:ln w="9525">
            <a:noFill/>
            <a:miter lim="800000"/>
            <a:headEnd/>
            <a:tailEnd/>
          </a:ln>
          <a:effectLst/>
        </p:spPr>
        <p:txBody>
          <a:bodyPr wrap="none">
            <a:spAutoFit/>
          </a:bodyPr>
          <a:lstStyle/>
          <a:p>
            <a:r>
              <a:rPr lang="en-US" sz="2400" dirty="0" smtClean="0"/>
              <a:t>NS</a:t>
            </a:r>
            <a:endParaRPr lang="en-US" sz="2400" dirty="0"/>
          </a:p>
        </p:txBody>
      </p:sp>
      <p:sp>
        <p:nvSpPr>
          <p:cNvPr id="15370" name="Text Box 10"/>
          <p:cNvSpPr txBox="1">
            <a:spLocks noChangeArrowheads="1"/>
          </p:cNvSpPr>
          <p:nvPr/>
        </p:nvSpPr>
        <p:spPr bwMode="auto">
          <a:xfrm>
            <a:off x="8077200" y="3777549"/>
            <a:ext cx="712054" cy="461665"/>
          </a:xfrm>
          <a:prstGeom prst="rect">
            <a:avLst/>
          </a:prstGeom>
          <a:noFill/>
          <a:ln w="9525">
            <a:noFill/>
            <a:miter lim="800000"/>
            <a:headEnd/>
            <a:tailEnd/>
          </a:ln>
          <a:effectLst/>
        </p:spPr>
        <p:txBody>
          <a:bodyPr wrap="none">
            <a:spAutoFit/>
          </a:bodyPr>
          <a:lstStyle/>
          <a:p>
            <a:r>
              <a:rPr lang="en-US" sz="2400" dirty="0" smtClean="0"/>
              <a:t>UCR</a:t>
            </a:r>
            <a:endParaRPr lang="en-US" sz="2400" dirty="0"/>
          </a:p>
        </p:txBody>
      </p:sp>
      <p:pic>
        <p:nvPicPr>
          <p:cNvPr id="6146" name="Picture 2" descr="http://t3.gstatic.com/images?q=tbn:ANd9GcTs6jprpmwDHpGc1j4NAIKfKIGUktQev8tV06m6PgjVyaOfTrVs"/>
          <p:cNvPicPr>
            <a:picLocks noChangeAspect="1" noChangeArrowheads="1"/>
          </p:cNvPicPr>
          <p:nvPr/>
        </p:nvPicPr>
        <p:blipFill>
          <a:blip r:embed="rId3" cstate="print"/>
          <a:srcRect/>
          <a:stretch>
            <a:fillRect/>
          </a:stretch>
        </p:blipFill>
        <p:spPr bwMode="auto">
          <a:xfrm>
            <a:off x="457200" y="1732000"/>
            <a:ext cx="2781300" cy="1790700"/>
          </a:xfrm>
          <a:prstGeom prst="rect">
            <a:avLst/>
          </a:prstGeom>
          <a:noFill/>
          <a:ln>
            <a:solidFill>
              <a:schemeClr val="tx2"/>
            </a:solidFill>
          </a:ln>
        </p:spPr>
      </p:pic>
      <p:pic>
        <p:nvPicPr>
          <p:cNvPr id="6148" name="Picture 4" descr="http://t3.gstatic.com/images?q=tbn:ANd9GcSCYgH45v1zmvO8sadJM0KVD62bAV7Ga_RiZfyHyLJ1IuXuGhHTcw"/>
          <p:cNvPicPr>
            <a:picLocks noChangeAspect="1" noChangeArrowheads="1"/>
          </p:cNvPicPr>
          <p:nvPr/>
        </p:nvPicPr>
        <p:blipFill>
          <a:blip r:embed="rId4" cstate="print"/>
          <a:srcRect/>
          <a:stretch>
            <a:fillRect/>
          </a:stretch>
        </p:blipFill>
        <p:spPr bwMode="auto">
          <a:xfrm>
            <a:off x="5434084" y="3197059"/>
            <a:ext cx="2438400" cy="1622646"/>
          </a:xfrm>
          <a:prstGeom prst="rect">
            <a:avLst/>
          </a:prstGeom>
          <a:noFill/>
          <a:ln w="12700">
            <a:solidFill>
              <a:schemeClr val="tx2"/>
            </a:solidFill>
          </a:ln>
        </p:spPr>
      </p:pic>
      <p:pic>
        <p:nvPicPr>
          <p:cNvPr id="6150" name="Picture 6" descr="http://t2.gstatic.com/images?q=tbn:ANd9GcQVUi9-kd5IV9PFyA0pyifKJr7wDgIgCLDwKy9sgmKp2PpTJze5OQ"/>
          <p:cNvPicPr>
            <a:picLocks noChangeAspect="1" noChangeArrowheads="1"/>
          </p:cNvPicPr>
          <p:nvPr/>
        </p:nvPicPr>
        <p:blipFill>
          <a:blip r:embed="rId5" cstate="print"/>
          <a:srcRect/>
          <a:stretch>
            <a:fillRect/>
          </a:stretch>
        </p:blipFill>
        <p:spPr bwMode="auto">
          <a:xfrm>
            <a:off x="381000" y="4637664"/>
            <a:ext cx="3124200" cy="1458336"/>
          </a:xfrm>
          <a:prstGeom prst="rect">
            <a:avLst/>
          </a:prstGeom>
          <a:noFill/>
          <a:ln>
            <a:solidFill>
              <a:schemeClr val="tx2"/>
            </a:solidFill>
          </a:ln>
        </p:spPr>
      </p:pic>
      <p:pic>
        <p:nvPicPr>
          <p:cNvPr id="6152" name="Picture 8" descr="http://t2.gstatic.com/images?q=tbn:ANd9GcQfUWEaWLQMGpTn1cHV-FgPmcySxoNVveIEnYKwFQddT43YS5nT"/>
          <p:cNvPicPr>
            <a:picLocks noChangeAspect="1" noChangeArrowheads="1"/>
          </p:cNvPicPr>
          <p:nvPr/>
        </p:nvPicPr>
        <p:blipFill>
          <a:blip r:embed="rId6" cstate="print"/>
          <a:srcRect/>
          <a:stretch>
            <a:fillRect/>
          </a:stretch>
        </p:blipFill>
        <p:spPr bwMode="auto">
          <a:xfrm>
            <a:off x="1295400" y="3676135"/>
            <a:ext cx="1066800" cy="799071"/>
          </a:xfrm>
          <a:prstGeom prst="rect">
            <a:avLst/>
          </a:prstGeom>
          <a:noFill/>
        </p:spPr>
      </p:pic>
      <p:sp>
        <p:nvSpPr>
          <p:cNvPr id="17" name="TextBox 16"/>
          <p:cNvSpPr txBox="1"/>
          <p:nvPr/>
        </p:nvSpPr>
        <p:spPr>
          <a:xfrm>
            <a:off x="1676400" y="6096000"/>
            <a:ext cx="5587042" cy="523220"/>
          </a:xfrm>
          <a:prstGeom prst="rect">
            <a:avLst/>
          </a:prstGeom>
          <a:noFill/>
        </p:spPr>
        <p:txBody>
          <a:bodyPr wrap="none" rtlCol="0">
            <a:spAutoFit/>
          </a:bodyPr>
          <a:lstStyle/>
          <a:p>
            <a:r>
              <a:rPr lang="en-US" sz="2800" dirty="0" smtClean="0"/>
              <a:t>After repeated pairings of UCS + NS…</a:t>
            </a:r>
            <a:endParaRPr lang="en-US" sz="2800" dirty="0"/>
          </a:p>
        </p:txBody>
      </p:sp>
    </p:spTree>
    <p:extLst>
      <p:ext uri="{BB962C8B-B14F-4D97-AF65-F5344CB8AC3E}">
        <p14:creationId xmlns="" xmlns:p14="http://schemas.microsoft.com/office/powerpoint/2010/main" val="3775528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ext Box 7"/>
          <p:cNvSpPr txBox="1">
            <a:spLocks noChangeArrowheads="1"/>
          </p:cNvSpPr>
          <p:nvPr/>
        </p:nvSpPr>
        <p:spPr bwMode="auto">
          <a:xfrm>
            <a:off x="6477000" y="4495800"/>
            <a:ext cx="681597" cy="646331"/>
          </a:xfrm>
          <a:prstGeom prst="rect">
            <a:avLst/>
          </a:prstGeom>
          <a:noFill/>
          <a:ln w="9525">
            <a:noFill/>
            <a:miter lim="800000"/>
            <a:headEnd/>
            <a:tailEnd/>
          </a:ln>
          <a:effectLst/>
        </p:spPr>
        <p:txBody>
          <a:bodyPr wrap="none">
            <a:spAutoFit/>
          </a:bodyPr>
          <a:lstStyle/>
          <a:p>
            <a:r>
              <a:rPr lang="en-US" sz="3600" dirty="0" smtClean="0"/>
              <a:t>CR</a:t>
            </a:r>
            <a:endParaRPr lang="en-US" sz="3600" dirty="0"/>
          </a:p>
        </p:txBody>
      </p:sp>
      <p:sp>
        <p:nvSpPr>
          <p:cNvPr id="15369" name="Text Box 9"/>
          <p:cNvSpPr txBox="1">
            <a:spLocks noChangeArrowheads="1"/>
          </p:cNvSpPr>
          <p:nvPr/>
        </p:nvSpPr>
        <p:spPr bwMode="auto">
          <a:xfrm>
            <a:off x="1676400" y="4419600"/>
            <a:ext cx="643125" cy="646331"/>
          </a:xfrm>
          <a:prstGeom prst="rect">
            <a:avLst/>
          </a:prstGeom>
          <a:noFill/>
          <a:ln w="9525">
            <a:noFill/>
            <a:miter lim="800000"/>
            <a:headEnd/>
            <a:tailEnd/>
          </a:ln>
          <a:effectLst/>
        </p:spPr>
        <p:txBody>
          <a:bodyPr wrap="none">
            <a:spAutoFit/>
          </a:bodyPr>
          <a:lstStyle/>
          <a:p>
            <a:r>
              <a:rPr lang="en-US" sz="3600" dirty="0" smtClean="0"/>
              <a:t>CS</a:t>
            </a:r>
            <a:endParaRPr lang="en-US" sz="3600" dirty="0"/>
          </a:p>
        </p:txBody>
      </p:sp>
      <p:sp>
        <p:nvSpPr>
          <p:cNvPr id="15371" name="Line 11"/>
          <p:cNvSpPr>
            <a:spLocks noChangeShapeType="1"/>
          </p:cNvSpPr>
          <p:nvPr/>
        </p:nvSpPr>
        <p:spPr bwMode="auto">
          <a:xfrm>
            <a:off x="4267200" y="3505200"/>
            <a:ext cx="990600" cy="0"/>
          </a:xfrm>
          <a:prstGeom prst="line">
            <a:avLst/>
          </a:prstGeom>
          <a:noFill/>
          <a:ln w="79375">
            <a:solidFill>
              <a:schemeClr val="tx1"/>
            </a:solidFill>
            <a:round/>
            <a:headEnd/>
            <a:tailEnd type="triangle" w="med" len="med"/>
          </a:ln>
          <a:effectLst/>
        </p:spPr>
        <p:txBody>
          <a:bodyPr/>
          <a:lstStyle/>
          <a:p>
            <a:endParaRPr lang="en-US"/>
          </a:p>
        </p:txBody>
      </p:sp>
      <p:pic>
        <p:nvPicPr>
          <p:cNvPr id="6148" name="Picture 4" descr="http://t3.gstatic.com/images?q=tbn:ANd9GcSCYgH45v1zmvO8sadJM0KVD62bAV7Ga_RiZfyHyLJ1IuXuGhHTcw"/>
          <p:cNvPicPr>
            <a:picLocks noChangeAspect="1" noChangeArrowheads="1"/>
          </p:cNvPicPr>
          <p:nvPr/>
        </p:nvPicPr>
        <p:blipFill>
          <a:blip r:embed="rId3" cstate="print"/>
          <a:srcRect/>
          <a:stretch>
            <a:fillRect/>
          </a:stretch>
        </p:blipFill>
        <p:spPr bwMode="auto">
          <a:xfrm>
            <a:off x="5562600" y="2590800"/>
            <a:ext cx="2591632" cy="1724615"/>
          </a:xfrm>
          <a:prstGeom prst="rect">
            <a:avLst/>
          </a:prstGeom>
          <a:noFill/>
          <a:ln w="12700">
            <a:solidFill>
              <a:schemeClr val="tx2"/>
            </a:solidFill>
          </a:ln>
        </p:spPr>
      </p:pic>
      <p:pic>
        <p:nvPicPr>
          <p:cNvPr id="6150" name="Picture 6" descr="http://t2.gstatic.com/images?q=tbn:ANd9GcQVUi9-kd5IV9PFyA0pyifKJr7wDgIgCLDwKy9sgmKp2PpTJze5OQ"/>
          <p:cNvPicPr>
            <a:picLocks noChangeAspect="1" noChangeArrowheads="1"/>
          </p:cNvPicPr>
          <p:nvPr/>
        </p:nvPicPr>
        <p:blipFill>
          <a:blip r:embed="rId4" cstate="print"/>
          <a:srcRect/>
          <a:stretch>
            <a:fillRect/>
          </a:stretch>
        </p:blipFill>
        <p:spPr bwMode="auto">
          <a:xfrm>
            <a:off x="457200" y="2819400"/>
            <a:ext cx="3336437" cy="1308168"/>
          </a:xfrm>
          <a:prstGeom prst="rect">
            <a:avLst/>
          </a:prstGeom>
          <a:noFill/>
          <a:ln>
            <a:solidFill>
              <a:schemeClr val="accent1">
                <a:shade val="50000"/>
              </a:schemeClr>
            </a:solidFill>
          </a:ln>
        </p:spPr>
      </p:pic>
      <p:sp>
        <p:nvSpPr>
          <p:cNvPr id="8" name="TextBox 7"/>
          <p:cNvSpPr txBox="1"/>
          <p:nvPr/>
        </p:nvSpPr>
        <p:spPr>
          <a:xfrm>
            <a:off x="252248" y="1143000"/>
            <a:ext cx="8653331" cy="1015663"/>
          </a:xfrm>
          <a:prstGeom prst="rect">
            <a:avLst/>
          </a:prstGeom>
          <a:noFill/>
        </p:spPr>
        <p:txBody>
          <a:bodyPr wrap="none" rtlCol="0">
            <a:spAutoFit/>
          </a:bodyPr>
          <a:lstStyle/>
          <a:p>
            <a:r>
              <a:rPr lang="en-US" sz="3000" dirty="0" smtClean="0"/>
              <a:t>What was once neutral </a:t>
            </a:r>
          </a:p>
          <a:p>
            <a:r>
              <a:rPr lang="en-US" sz="3000" dirty="0" smtClean="0"/>
              <a:t>comes to have particular psychological properties </a:t>
            </a:r>
            <a:endParaRPr lang="en-US" sz="3000" dirty="0"/>
          </a:p>
        </p:txBody>
      </p:sp>
    </p:spTree>
    <p:extLst>
      <p:ext uri="{BB962C8B-B14F-4D97-AF65-F5344CB8AC3E}">
        <p14:creationId xmlns="" xmlns:p14="http://schemas.microsoft.com/office/powerpoint/2010/main" val="513974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8" name="AutoShape 36"/>
          <p:cNvSpPr>
            <a:spLocks noChangeArrowheads="1"/>
          </p:cNvSpPr>
          <p:nvPr/>
        </p:nvSpPr>
        <p:spPr bwMode="auto">
          <a:xfrm>
            <a:off x="7086600" y="5181600"/>
            <a:ext cx="1420812" cy="906462"/>
          </a:xfrm>
          <a:prstGeom prst="flowChartProcess">
            <a:avLst/>
          </a:prstGeom>
          <a:solidFill>
            <a:schemeClr val="accent1"/>
          </a:solidFill>
          <a:ln w="9525">
            <a:solidFill>
              <a:schemeClr val="tx1"/>
            </a:solidFill>
            <a:miter lim="800000"/>
            <a:headEnd/>
            <a:tailEnd/>
          </a:ln>
          <a:effectLst/>
        </p:spPr>
        <p:txBody>
          <a:bodyPr wrap="none" anchor="ctr"/>
          <a:lstStyle/>
          <a:p>
            <a:pPr algn="ctr" eaLnBrk="1" hangingPunct="1"/>
            <a:r>
              <a:rPr lang="en-US" sz="2400" b="1" dirty="0"/>
              <a:t>C</a:t>
            </a:r>
          </a:p>
          <a:p>
            <a:pPr algn="ctr" eaLnBrk="1" hangingPunct="1"/>
            <a:r>
              <a:rPr lang="en-US" dirty="0"/>
              <a:t>Consequence</a:t>
            </a:r>
          </a:p>
        </p:txBody>
      </p:sp>
      <p:sp>
        <p:nvSpPr>
          <p:cNvPr id="8231" name="AutoShape 39"/>
          <p:cNvSpPr>
            <a:spLocks noChangeArrowheads="1"/>
          </p:cNvSpPr>
          <p:nvPr/>
        </p:nvSpPr>
        <p:spPr bwMode="auto">
          <a:xfrm>
            <a:off x="4038600" y="5181600"/>
            <a:ext cx="1420813" cy="906462"/>
          </a:xfrm>
          <a:prstGeom prst="flowChartProcess">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t>B</a:t>
            </a:r>
          </a:p>
          <a:p>
            <a:pPr algn="ctr" eaLnBrk="1" hangingPunct="1"/>
            <a:r>
              <a:rPr lang="en-US"/>
              <a:t>Behavior</a:t>
            </a:r>
          </a:p>
        </p:txBody>
      </p:sp>
      <p:sp>
        <p:nvSpPr>
          <p:cNvPr id="8232" name="AutoShape 40"/>
          <p:cNvSpPr>
            <a:spLocks noChangeArrowheads="1"/>
          </p:cNvSpPr>
          <p:nvPr/>
        </p:nvSpPr>
        <p:spPr bwMode="auto">
          <a:xfrm>
            <a:off x="838200" y="5181600"/>
            <a:ext cx="1420813" cy="906462"/>
          </a:xfrm>
          <a:prstGeom prst="flowChartProcess">
            <a:avLst/>
          </a:prstGeom>
          <a:solidFill>
            <a:schemeClr val="accent1"/>
          </a:solidFill>
          <a:ln w="9525">
            <a:solidFill>
              <a:schemeClr val="tx1"/>
            </a:solidFill>
            <a:miter lim="800000"/>
            <a:headEnd/>
            <a:tailEnd/>
          </a:ln>
          <a:effectLst/>
        </p:spPr>
        <p:txBody>
          <a:bodyPr wrap="none" anchor="ctr"/>
          <a:lstStyle/>
          <a:p>
            <a:pPr algn="ctr" eaLnBrk="1" hangingPunct="1"/>
            <a:r>
              <a:rPr lang="en-US" sz="2400" b="1" dirty="0"/>
              <a:t>A</a:t>
            </a:r>
          </a:p>
          <a:p>
            <a:pPr algn="ctr" eaLnBrk="1" hangingPunct="1"/>
            <a:r>
              <a:rPr lang="en-US" dirty="0"/>
              <a:t>Antecedent</a:t>
            </a:r>
          </a:p>
        </p:txBody>
      </p:sp>
      <p:sp>
        <p:nvSpPr>
          <p:cNvPr id="8233" name="AutoShape 41"/>
          <p:cNvSpPr>
            <a:spLocks noChangeArrowheads="1"/>
          </p:cNvSpPr>
          <p:nvPr/>
        </p:nvSpPr>
        <p:spPr bwMode="auto">
          <a:xfrm>
            <a:off x="2438400" y="5562600"/>
            <a:ext cx="1306512" cy="307975"/>
          </a:xfrm>
          <a:prstGeom prst="rightArrow">
            <a:avLst>
              <a:gd name="adj1" fmla="val 50000"/>
              <a:gd name="adj2" fmla="val 106057"/>
            </a:avLst>
          </a:prstGeom>
          <a:solidFill>
            <a:schemeClr val="accent1"/>
          </a:solidFill>
          <a:ln w="9525">
            <a:solidFill>
              <a:schemeClr val="tx1"/>
            </a:solidFill>
            <a:miter lim="800000"/>
            <a:headEnd/>
            <a:tailEnd/>
          </a:ln>
          <a:effectLst/>
        </p:spPr>
        <p:txBody>
          <a:bodyPr wrap="none" anchor="ctr"/>
          <a:lstStyle/>
          <a:p>
            <a:endParaRPr lang="en-US"/>
          </a:p>
        </p:txBody>
      </p:sp>
      <p:sp>
        <p:nvSpPr>
          <p:cNvPr id="8234" name="AutoShape 42"/>
          <p:cNvSpPr>
            <a:spLocks noChangeArrowheads="1"/>
          </p:cNvSpPr>
          <p:nvPr/>
        </p:nvSpPr>
        <p:spPr bwMode="auto">
          <a:xfrm>
            <a:off x="5638800" y="5562600"/>
            <a:ext cx="1306513" cy="307975"/>
          </a:xfrm>
          <a:prstGeom prst="rightArrow">
            <a:avLst>
              <a:gd name="adj1" fmla="val 50000"/>
              <a:gd name="adj2" fmla="val 106057"/>
            </a:avLst>
          </a:prstGeom>
          <a:solidFill>
            <a:schemeClr val="accent1"/>
          </a:solidFill>
          <a:ln w="9525">
            <a:solidFill>
              <a:schemeClr val="tx1"/>
            </a:solidFill>
            <a:miter lim="800000"/>
            <a:headEnd/>
            <a:tailEnd/>
          </a:ln>
          <a:effectLst/>
        </p:spPr>
        <p:txBody>
          <a:bodyPr wrap="none" anchor="ctr"/>
          <a:lstStyle/>
          <a:p>
            <a:endParaRPr lang="en-US"/>
          </a:p>
        </p:txBody>
      </p:sp>
      <p:sp>
        <p:nvSpPr>
          <p:cNvPr id="8235" name="Rectangle 43"/>
          <p:cNvSpPr>
            <a:spLocks noGrp="1" noChangeArrowheads="1"/>
          </p:cNvSpPr>
          <p:nvPr>
            <p:ph type="title"/>
          </p:nvPr>
        </p:nvSpPr>
        <p:spPr>
          <a:xfrm>
            <a:off x="457200" y="621066"/>
            <a:ext cx="8229600" cy="1069848"/>
          </a:xfrm>
        </p:spPr>
        <p:txBody>
          <a:bodyPr>
            <a:normAutofit fontScale="90000"/>
          </a:bodyPr>
          <a:lstStyle/>
          <a:p>
            <a:r>
              <a:rPr lang="en-US" b="1" dirty="0"/>
              <a:t>The A-B-Cs of </a:t>
            </a:r>
            <a:r>
              <a:rPr lang="en-US" b="1" dirty="0" smtClean="0"/>
              <a:t>Operant Conditioning</a:t>
            </a:r>
            <a:endParaRPr lang="en-US" b="1" dirty="0"/>
          </a:p>
        </p:txBody>
      </p:sp>
      <p:sp>
        <p:nvSpPr>
          <p:cNvPr id="8238" name="AutoShape 46"/>
          <p:cNvSpPr>
            <a:spLocks noChangeArrowheads="1"/>
          </p:cNvSpPr>
          <p:nvPr/>
        </p:nvSpPr>
        <p:spPr bwMode="auto">
          <a:xfrm>
            <a:off x="4724400" y="5638800"/>
            <a:ext cx="3419475" cy="1036638"/>
          </a:xfrm>
          <a:custGeom>
            <a:avLst/>
            <a:gdLst>
              <a:gd name="G0" fmla="+- 9779658 0 0"/>
              <a:gd name="G1" fmla="+- 569695 0 0"/>
              <a:gd name="G2" fmla="+- 9779658 0 569695"/>
              <a:gd name="G3" fmla="+- 10800 0 0"/>
              <a:gd name="G4" fmla="+- 0 0 9779658"/>
              <a:gd name="T0" fmla="*/ 360 256 1"/>
              <a:gd name="T1" fmla="*/ 0 256 1"/>
              <a:gd name="G5" fmla="+- G2 T0 T1"/>
              <a:gd name="G6" fmla="?: G2 G2 G5"/>
              <a:gd name="G7" fmla="+- 0 0 G6"/>
              <a:gd name="G8" fmla="+- 7725 0 0"/>
              <a:gd name="G9" fmla="+- 0 0 569695"/>
              <a:gd name="G10" fmla="+- 7725 0 2700"/>
              <a:gd name="G11" fmla="cos G10 9779658"/>
              <a:gd name="G12" fmla="sin G10 9779658"/>
              <a:gd name="G13" fmla="cos 13500 9779658"/>
              <a:gd name="G14" fmla="sin 13500 9779658"/>
              <a:gd name="G15" fmla="+- G11 10800 0"/>
              <a:gd name="G16" fmla="+- G12 10800 0"/>
              <a:gd name="G17" fmla="+- G13 10800 0"/>
              <a:gd name="G18" fmla="+- G14 10800 0"/>
              <a:gd name="G19" fmla="*/ 7725 1 2"/>
              <a:gd name="G20" fmla="+- G19 5400 0"/>
              <a:gd name="G21" fmla="cos G20 9779658"/>
              <a:gd name="G22" fmla="sin G20 9779658"/>
              <a:gd name="G23" fmla="+- G21 10800 0"/>
              <a:gd name="G24" fmla="+- G12 G23 G22"/>
              <a:gd name="G25" fmla="+- G22 G23 G11"/>
              <a:gd name="G26" fmla="cos 10800 9779658"/>
              <a:gd name="G27" fmla="sin 10800 9779658"/>
              <a:gd name="G28" fmla="cos 7725 9779658"/>
              <a:gd name="G29" fmla="sin 7725 9779658"/>
              <a:gd name="G30" fmla="+- G26 10800 0"/>
              <a:gd name="G31" fmla="+- G27 10800 0"/>
              <a:gd name="G32" fmla="+- G28 10800 0"/>
              <a:gd name="G33" fmla="+- G29 10800 0"/>
              <a:gd name="G34" fmla="+- G19 5400 0"/>
              <a:gd name="G35" fmla="cos G34 569695"/>
              <a:gd name="G36" fmla="sin G34 569695"/>
              <a:gd name="G37" fmla="+/ 569695 9779658 2"/>
              <a:gd name="T2" fmla="*/ 180 256 1"/>
              <a:gd name="T3" fmla="*/ 0 256 1"/>
              <a:gd name="G38" fmla="+- G37 T2 T3"/>
              <a:gd name="G39" fmla="?: G2 G37 G38"/>
              <a:gd name="G40" fmla="cos 10800 G39"/>
              <a:gd name="G41" fmla="sin 10800 G39"/>
              <a:gd name="G42" fmla="cos 7725 G39"/>
              <a:gd name="G43" fmla="sin 7725 G39"/>
              <a:gd name="G44" fmla="+- G40 10800 0"/>
              <a:gd name="G45" fmla="+- G41 10800 0"/>
              <a:gd name="G46" fmla="+- G42 10800 0"/>
              <a:gd name="G47" fmla="+- G43 10800 0"/>
              <a:gd name="G48" fmla="+- G35 10800 0"/>
              <a:gd name="G49" fmla="+- G36 10800 0"/>
              <a:gd name="T4" fmla="*/ 12868 w 21600"/>
              <a:gd name="T5" fmla="*/ 21400 h 21600"/>
              <a:gd name="T6" fmla="*/ 19956 w 21600"/>
              <a:gd name="T7" fmla="*/ 12199 h 21600"/>
              <a:gd name="T8" fmla="*/ 12279 w 21600"/>
              <a:gd name="T9" fmla="*/ 18382 h 21600"/>
              <a:gd name="T10" fmla="*/ -800 w 21600"/>
              <a:gd name="T11" fmla="*/ 17707 h 21600"/>
              <a:gd name="T12" fmla="*/ 673 w 21600"/>
              <a:gd name="T13" fmla="*/ 11898 h 21600"/>
              <a:gd name="T14" fmla="*/ 6482 w 21600"/>
              <a:gd name="T15" fmla="*/ 1337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4162" y="14752"/>
                </a:moveTo>
                <a:cubicBezTo>
                  <a:pt x="5555" y="17091"/>
                  <a:pt x="8077" y="18525"/>
                  <a:pt x="10800" y="18525"/>
                </a:cubicBezTo>
                <a:cubicBezTo>
                  <a:pt x="14615" y="18524"/>
                  <a:pt x="17859" y="15739"/>
                  <a:pt x="18436" y="11967"/>
                </a:cubicBezTo>
                <a:lnTo>
                  <a:pt x="21475" y="12432"/>
                </a:lnTo>
                <a:cubicBezTo>
                  <a:pt x="20669" y="17705"/>
                  <a:pt x="16134" y="21599"/>
                  <a:pt x="10800" y="21600"/>
                </a:cubicBezTo>
                <a:cubicBezTo>
                  <a:pt x="6993" y="21600"/>
                  <a:pt x="3468" y="19596"/>
                  <a:pt x="1520" y="16325"/>
                </a:cubicBezTo>
                <a:lnTo>
                  <a:pt x="-800" y="17707"/>
                </a:lnTo>
                <a:lnTo>
                  <a:pt x="673" y="11898"/>
                </a:lnTo>
                <a:lnTo>
                  <a:pt x="6482" y="13371"/>
                </a:lnTo>
                <a:lnTo>
                  <a:pt x="4162" y="14752"/>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59394" name="Picture 2" descr="http://cdn.sheknows.com/articles/2010/10/Kids_home_alone.jpg"/>
          <p:cNvPicPr>
            <a:picLocks noChangeAspect="1" noChangeArrowheads="1"/>
          </p:cNvPicPr>
          <p:nvPr/>
        </p:nvPicPr>
        <p:blipFill>
          <a:blip r:embed="rId2" cstate="print"/>
          <a:srcRect/>
          <a:stretch>
            <a:fillRect/>
          </a:stretch>
        </p:blipFill>
        <p:spPr bwMode="auto">
          <a:xfrm>
            <a:off x="457200" y="1676400"/>
            <a:ext cx="2133600" cy="3196630"/>
          </a:xfrm>
          <a:prstGeom prst="rect">
            <a:avLst/>
          </a:prstGeom>
          <a:noFill/>
        </p:spPr>
      </p:pic>
      <p:pic>
        <p:nvPicPr>
          <p:cNvPr id="59396" name="Picture 4" descr="http://t3.gstatic.com/images?q=tbn:ANd9GcR2x12t2RSsXCi7Igm5O9PXjQw-K3ihD0IgmFBcFHaDy_sx29_OrA"/>
          <p:cNvPicPr>
            <a:picLocks noChangeAspect="1" noChangeArrowheads="1"/>
          </p:cNvPicPr>
          <p:nvPr/>
        </p:nvPicPr>
        <p:blipFill>
          <a:blip r:embed="rId3" cstate="print"/>
          <a:srcRect/>
          <a:stretch>
            <a:fillRect/>
          </a:stretch>
        </p:blipFill>
        <p:spPr bwMode="auto">
          <a:xfrm>
            <a:off x="3657600" y="1981200"/>
            <a:ext cx="2038350" cy="2853691"/>
          </a:xfrm>
          <a:prstGeom prst="rect">
            <a:avLst/>
          </a:prstGeom>
          <a:noFill/>
        </p:spPr>
      </p:pic>
      <p:pic>
        <p:nvPicPr>
          <p:cNvPr id="14" name="Picture 13" descr="thought boy.jpg"/>
          <p:cNvPicPr>
            <a:picLocks noChangeAspect="1"/>
          </p:cNvPicPr>
          <p:nvPr/>
        </p:nvPicPr>
        <p:blipFill>
          <a:blip r:embed="rId4" cstate="print"/>
          <a:stretch>
            <a:fillRect/>
          </a:stretch>
        </p:blipFill>
        <p:spPr>
          <a:xfrm>
            <a:off x="5943600" y="1676400"/>
            <a:ext cx="2590799" cy="2012083"/>
          </a:xfrm>
          <a:prstGeom prst="rect">
            <a:avLst/>
          </a:prstGeom>
        </p:spPr>
      </p:pic>
      <p:sp>
        <p:nvSpPr>
          <p:cNvPr id="15" name="TextBox 14"/>
          <p:cNvSpPr txBox="1"/>
          <p:nvPr/>
        </p:nvSpPr>
        <p:spPr>
          <a:xfrm>
            <a:off x="6945313" y="2124778"/>
            <a:ext cx="1433406" cy="369332"/>
          </a:xfrm>
          <a:prstGeom prst="rect">
            <a:avLst/>
          </a:prstGeom>
          <a:noFill/>
        </p:spPr>
        <p:txBody>
          <a:bodyPr wrap="none" rtlCol="0">
            <a:spAutoFit/>
          </a:bodyPr>
          <a:lstStyle/>
          <a:p>
            <a:r>
              <a:rPr lang="en-US" dirty="0" smtClean="0"/>
              <a:t>Chilling out</a:t>
            </a:r>
            <a:endParaRPr lang="en-US" dirty="0"/>
          </a:p>
        </p:txBody>
      </p:sp>
      <p:pic>
        <p:nvPicPr>
          <p:cNvPr id="59398" name="Picture 6" descr="http://t0.gstatic.com/images?q=tbn:ANd9GcQ9_S4_k9J7UtOMSpMJV6WO-G3U6doU1vrF_bUFM9BJEPp_PHBsdA"/>
          <p:cNvPicPr>
            <a:picLocks noChangeAspect="1" noChangeArrowheads="1"/>
          </p:cNvPicPr>
          <p:nvPr/>
        </p:nvPicPr>
        <p:blipFill>
          <a:blip r:embed="rId5" cstate="print"/>
          <a:srcRect/>
          <a:stretch>
            <a:fillRect/>
          </a:stretch>
        </p:blipFill>
        <p:spPr bwMode="auto">
          <a:xfrm>
            <a:off x="7239000" y="3276600"/>
            <a:ext cx="1600200" cy="1881172"/>
          </a:xfrm>
          <a:prstGeom prst="rect">
            <a:avLst/>
          </a:prstGeom>
          <a:noFill/>
        </p:spPr>
      </p:pic>
      <p:sp>
        <p:nvSpPr>
          <p:cNvPr id="17" name="TextBox 16"/>
          <p:cNvSpPr txBox="1"/>
          <p:nvPr/>
        </p:nvSpPr>
        <p:spPr>
          <a:xfrm>
            <a:off x="7429739" y="2907268"/>
            <a:ext cx="1358770" cy="369332"/>
          </a:xfrm>
          <a:prstGeom prst="rect">
            <a:avLst/>
          </a:prstGeom>
          <a:noFill/>
        </p:spPr>
        <p:txBody>
          <a:bodyPr wrap="none" rtlCol="0">
            <a:spAutoFit/>
          </a:bodyPr>
          <a:lstStyle/>
          <a:p>
            <a:r>
              <a:rPr lang="en-US" dirty="0" smtClean="0"/>
              <a:t>Short term ?</a:t>
            </a:r>
            <a:endParaRPr lang="en-US" dirty="0"/>
          </a:p>
        </p:txBody>
      </p:sp>
      <p:sp>
        <p:nvSpPr>
          <p:cNvPr id="18" name="TextBox 17"/>
          <p:cNvSpPr txBox="1"/>
          <p:nvPr/>
        </p:nvSpPr>
        <p:spPr>
          <a:xfrm>
            <a:off x="5867400" y="4267200"/>
            <a:ext cx="1302664" cy="369332"/>
          </a:xfrm>
          <a:prstGeom prst="rect">
            <a:avLst/>
          </a:prstGeom>
          <a:noFill/>
        </p:spPr>
        <p:txBody>
          <a:bodyPr wrap="none" rtlCol="0">
            <a:spAutoFit/>
          </a:bodyPr>
          <a:lstStyle/>
          <a:p>
            <a:r>
              <a:rPr lang="en-US" dirty="0" smtClean="0"/>
              <a:t>Long term ?</a:t>
            </a:r>
            <a:endParaRPr lang="en-US" dirty="0"/>
          </a:p>
        </p:txBody>
      </p:sp>
    </p:spTree>
    <p:extLst>
      <p:ext uri="{BB962C8B-B14F-4D97-AF65-F5344CB8AC3E}">
        <p14:creationId xmlns="" xmlns:p14="http://schemas.microsoft.com/office/powerpoint/2010/main" val="4026910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81000"/>
            <a:ext cx="8229600" cy="1143000"/>
          </a:xfrm>
        </p:spPr>
        <p:txBody>
          <a:bodyPr>
            <a:normAutofit/>
          </a:bodyPr>
          <a:lstStyle/>
          <a:p>
            <a:r>
              <a:rPr lang="en-US" dirty="0"/>
              <a:t>Indirect (Relational) Conditioning</a:t>
            </a:r>
          </a:p>
        </p:txBody>
      </p:sp>
      <p:sp>
        <p:nvSpPr>
          <p:cNvPr id="73731" name="Rectangle 3"/>
          <p:cNvSpPr>
            <a:spLocks noGrp="1" noChangeArrowheads="1"/>
          </p:cNvSpPr>
          <p:nvPr>
            <p:ph idx="1"/>
          </p:nvPr>
        </p:nvSpPr>
        <p:spPr/>
        <p:txBody>
          <a:bodyPr>
            <a:normAutofit/>
          </a:bodyPr>
          <a:lstStyle/>
          <a:p>
            <a:pPr lvl="1">
              <a:lnSpc>
                <a:spcPct val="80000"/>
              </a:lnSpc>
            </a:pPr>
            <a:endParaRPr lang="en-US" sz="2100" dirty="0">
              <a:latin typeface="Comic Sans MS" pitchFamily="66" charset="0"/>
            </a:endParaRPr>
          </a:p>
          <a:p>
            <a:pPr>
              <a:lnSpc>
                <a:spcPct val="80000"/>
              </a:lnSpc>
              <a:buFont typeface="Wingdings" pitchFamily="2" charset="2"/>
              <a:buNone/>
            </a:pPr>
            <a:endParaRPr lang="en-US" sz="2500" dirty="0">
              <a:latin typeface="Comic Sans MS" pitchFamily="66" charset="0"/>
            </a:endParaRPr>
          </a:p>
          <a:p>
            <a:pPr>
              <a:lnSpc>
                <a:spcPct val="80000"/>
              </a:lnSpc>
            </a:pPr>
            <a:endParaRPr lang="en-US" sz="2500" dirty="0">
              <a:latin typeface="Comic Sans MS" pitchFamily="66" charset="0"/>
            </a:endParaRPr>
          </a:p>
          <a:p>
            <a:pPr lvl="2">
              <a:lnSpc>
                <a:spcPct val="80000"/>
              </a:lnSpc>
              <a:buFont typeface="Wingdings" pitchFamily="2" charset="2"/>
              <a:buNone/>
            </a:pPr>
            <a:endParaRPr lang="en-US" sz="2000" dirty="0">
              <a:latin typeface="Comic Sans MS" pitchFamily="66" charset="0"/>
            </a:endParaRPr>
          </a:p>
          <a:p>
            <a:pPr lvl="1">
              <a:lnSpc>
                <a:spcPct val="80000"/>
              </a:lnSpc>
              <a:buFont typeface="Wingdings" pitchFamily="2" charset="2"/>
              <a:buNone/>
            </a:pPr>
            <a:endParaRPr lang="en-US" sz="2100" dirty="0">
              <a:latin typeface="Comic Sans MS" pitchFamily="66" charset="0"/>
            </a:endParaRPr>
          </a:p>
        </p:txBody>
      </p:sp>
      <p:pic>
        <p:nvPicPr>
          <p:cNvPr id="27652" name="Picture 4" descr="http://cdn.worldcupblog.org/usa.worldcupblog.org/files/2008/12/hot-stove.jpg"/>
          <p:cNvPicPr>
            <a:picLocks noChangeAspect="1" noChangeArrowheads="1"/>
          </p:cNvPicPr>
          <p:nvPr/>
        </p:nvPicPr>
        <p:blipFill>
          <a:blip r:embed="rId3"/>
          <a:srcRect/>
          <a:stretch>
            <a:fillRect/>
          </a:stretch>
        </p:blipFill>
        <p:spPr bwMode="auto">
          <a:xfrm>
            <a:off x="1737360" y="1524000"/>
            <a:ext cx="5532119" cy="4589702"/>
          </a:xfrm>
          <a:prstGeom prst="rect">
            <a:avLst/>
          </a:prstGeom>
          <a:noFill/>
        </p:spPr>
      </p:pic>
    </p:spTree>
    <p:extLst>
      <p:ext uri="{BB962C8B-B14F-4D97-AF65-F5344CB8AC3E}">
        <p14:creationId xmlns="" xmlns:p14="http://schemas.microsoft.com/office/powerpoint/2010/main" val="940924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1201" name="Title 1"/>
          <p:cNvSpPr>
            <a:spLocks noGrp="1"/>
          </p:cNvSpPr>
          <p:nvPr>
            <p:ph type="title"/>
          </p:nvPr>
        </p:nvSpPr>
        <p:spPr>
          <a:xfrm>
            <a:off x="990600" y="100237"/>
            <a:ext cx="7620000" cy="2519362"/>
          </a:xfrm>
        </p:spPr>
        <p:txBody>
          <a:bodyPr>
            <a:normAutofit/>
          </a:bodyPr>
          <a:lstStyle/>
          <a:p>
            <a:pPr eaLnBrk="1" hangingPunct="1"/>
            <a:r>
              <a:rPr lang="en-US" sz="4100" dirty="0" smtClean="0">
                <a:solidFill>
                  <a:schemeClr val="bg1"/>
                </a:solidFill>
                <a:ea typeface="ＭＳ Ｐゴシック" charset="-128"/>
              </a:rPr>
              <a:t>How Relational Framing Works</a:t>
            </a:r>
          </a:p>
        </p:txBody>
      </p:sp>
      <p:sp>
        <p:nvSpPr>
          <p:cNvPr id="51202" name="Content Placeholder 2"/>
          <p:cNvSpPr>
            <a:spLocks noGrp="1"/>
          </p:cNvSpPr>
          <p:nvPr>
            <p:ph idx="1"/>
          </p:nvPr>
        </p:nvSpPr>
        <p:spPr>
          <a:xfrm>
            <a:off x="457200" y="1371600"/>
            <a:ext cx="8229600" cy="5257800"/>
          </a:xfrm>
        </p:spPr>
        <p:txBody>
          <a:bodyPr/>
          <a:lstStyle/>
          <a:p>
            <a:pPr eaLnBrk="1" hangingPunct="1"/>
            <a:endParaRPr lang="en-US" dirty="0" smtClean="0">
              <a:ea typeface="ＭＳ Ｐゴシック" charset="-128"/>
            </a:endParaRPr>
          </a:p>
          <a:p>
            <a:pPr eaLnBrk="1" hangingPunct="1">
              <a:buFont typeface="Wingdings 2" pitchFamily="18" charset="2"/>
              <a:buNone/>
            </a:pPr>
            <a:endParaRPr lang="en-US" dirty="0" smtClean="0">
              <a:ea typeface="ＭＳ Ｐゴシック" charset="-128"/>
            </a:endParaRPr>
          </a:p>
        </p:txBody>
      </p:sp>
      <p:cxnSp>
        <p:nvCxnSpPr>
          <p:cNvPr id="6" name="Straight Arrow Connector 5"/>
          <p:cNvCxnSpPr/>
          <p:nvPr/>
        </p:nvCxnSpPr>
        <p:spPr>
          <a:xfrm flipV="1">
            <a:off x="2057400" y="2819400"/>
            <a:ext cx="14097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204" name="TextBox 6"/>
          <p:cNvSpPr txBox="1">
            <a:spLocks noChangeArrowheads="1"/>
          </p:cNvSpPr>
          <p:nvPr/>
        </p:nvSpPr>
        <p:spPr bwMode="auto">
          <a:xfrm>
            <a:off x="990600" y="2814638"/>
            <a:ext cx="2057400" cy="461665"/>
          </a:xfrm>
          <a:prstGeom prst="rect">
            <a:avLst/>
          </a:prstGeom>
          <a:noFill/>
          <a:ln w="9525">
            <a:noFill/>
            <a:miter lim="800000"/>
            <a:headEnd/>
            <a:tailEnd/>
          </a:ln>
        </p:spPr>
        <p:txBody>
          <a:bodyPr>
            <a:spAutoFit/>
          </a:bodyPr>
          <a:lstStyle/>
          <a:p>
            <a:pPr algn="l"/>
            <a:r>
              <a:rPr lang="en-US" sz="2400" i="1" dirty="0" smtClean="0">
                <a:solidFill>
                  <a:schemeClr val="tx1">
                    <a:lumMod val="10000"/>
                    <a:lumOff val="90000"/>
                  </a:schemeClr>
                </a:solidFill>
              </a:rPr>
              <a:t>Bigger </a:t>
            </a:r>
            <a:r>
              <a:rPr lang="en-US" sz="2400" i="1" dirty="0">
                <a:solidFill>
                  <a:schemeClr val="tx1">
                    <a:lumMod val="10000"/>
                    <a:lumOff val="90000"/>
                  </a:schemeClr>
                </a:solidFill>
              </a:rPr>
              <a:t>than</a:t>
            </a:r>
          </a:p>
        </p:txBody>
      </p:sp>
      <p:cxnSp>
        <p:nvCxnSpPr>
          <p:cNvPr id="11" name="Straight Arrow Connector 10"/>
          <p:cNvCxnSpPr/>
          <p:nvPr/>
        </p:nvCxnSpPr>
        <p:spPr>
          <a:xfrm>
            <a:off x="3276600" y="4570413"/>
            <a:ext cx="2209800" cy="1587"/>
          </a:xfrm>
          <a:prstGeom prst="straightConnector1">
            <a:avLst/>
          </a:prstGeom>
          <a:ln>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V="1">
            <a:off x="5429250" y="2876550"/>
            <a:ext cx="1219200" cy="11049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51208" name="TextBox 12"/>
          <p:cNvSpPr txBox="1">
            <a:spLocks noChangeArrowheads="1"/>
          </p:cNvSpPr>
          <p:nvPr/>
        </p:nvSpPr>
        <p:spPr bwMode="auto">
          <a:xfrm>
            <a:off x="6096000" y="2819400"/>
            <a:ext cx="2133600" cy="461665"/>
          </a:xfrm>
          <a:prstGeom prst="rect">
            <a:avLst/>
          </a:prstGeom>
          <a:noFill/>
          <a:ln w="9525">
            <a:noFill/>
            <a:miter lim="800000"/>
            <a:headEnd/>
            <a:tailEnd/>
          </a:ln>
        </p:spPr>
        <p:txBody>
          <a:bodyPr>
            <a:spAutoFit/>
          </a:bodyPr>
          <a:lstStyle/>
          <a:p>
            <a:pPr algn="l"/>
            <a:r>
              <a:rPr lang="en-US" sz="2400" i="1" dirty="0" smtClean="0">
                <a:solidFill>
                  <a:schemeClr val="tx1">
                    <a:lumMod val="10000"/>
                    <a:lumOff val="90000"/>
                  </a:schemeClr>
                </a:solidFill>
              </a:rPr>
              <a:t>Bigger </a:t>
            </a:r>
            <a:r>
              <a:rPr lang="en-US" sz="2400" i="1" dirty="0">
                <a:solidFill>
                  <a:schemeClr val="tx1">
                    <a:lumMod val="10000"/>
                    <a:lumOff val="90000"/>
                  </a:schemeClr>
                </a:solidFill>
              </a:rPr>
              <a:t>Than</a:t>
            </a:r>
          </a:p>
        </p:txBody>
      </p:sp>
      <p:cxnSp>
        <p:nvCxnSpPr>
          <p:cNvPr id="18" name="Straight Arrow Connector 17"/>
          <p:cNvCxnSpPr/>
          <p:nvPr/>
        </p:nvCxnSpPr>
        <p:spPr>
          <a:xfrm>
            <a:off x="3352800" y="4418013"/>
            <a:ext cx="2209800" cy="1587"/>
          </a:xfrm>
          <a:prstGeom prst="straightConnector1">
            <a:avLst/>
          </a:prstGeom>
          <a:ln>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51210" name="TextBox 18"/>
          <p:cNvSpPr txBox="1">
            <a:spLocks noChangeArrowheads="1"/>
          </p:cNvSpPr>
          <p:nvPr/>
        </p:nvSpPr>
        <p:spPr bwMode="auto">
          <a:xfrm>
            <a:off x="3200400" y="4710906"/>
            <a:ext cx="2667000" cy="461665"/>
          </a:xfrm>
          <a:prstGeom prst="rect">
            <a:avLst/>
          </a:prstGeom>
          <a:noFill/>
          <a:ln w="9525">
            <a:noFill/>
            <a:miter lim="800000"/>
            <a:headEnd/>
            <a:tailEnd/>
          </a:ln>
        </p:spPr>
        <p:txBody>
          <a:bodyPr>
            <a:spAutoFit/>
          </a:bodyPr>
          <a:lstStyle/>
          <a:p>
            <a:pPr algn="ctr"/>
            <a:r>
              <a:rPr lang="en-US" sz="2400" i="1" dirty="0">
                <a:solidFill>
                  <a:schemeClr val="tx1">
                    <a:lumMod val="10000"/>
                    <a:lumOff val="90000"/>
                  </a:schemeClr>
                </a:solidFill>
              </a:rPr>
              <a:t>Smaller Than</a:t>
            </a:r>
          </a:p>
        </p:txBody>
      </p:sp>
      <p:cxnSp>
        <p:nvCxnSpPr>
          <p:cNvPr id="30" name="Straight Arrow Connector 29"/>
          <p:cNvCxnSpPr/>
          <p:nvPr/>
        </p:nvCxnSpPr>
        <p:spPr>
          <a:xfrm rot="16200000" flipV="1">
            <a:off x="5276850" y="2952750"/>
            <a:ext cx="1219200" cy="1104900"/>
          </a:xfrm>
          <a:prstGeom prst="straightConnector1">
            <a:avLst/>
          </a:prstGeom>
          <a:ln>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51212" name="TextBox 30"/>
          <p:cNvSpPr txBox="1">
            <a:spLocks noChangeArrowheads="1"/>
          </p:cNvSpPr>
          <p:nvPr/>
        </p:nvSpPr>
        <p:spPr bwMode="auto">
          <a:xfrm>
            <a:off x="4191000" y="3200400"/>
            <a:ext cx="1981200" cy="830263"/>
          </a:xfrm>
          <a:prstGeom prst="rect">
            <a:avLst/>
          </a:prstGeom>
          <a:noFill/>
          <a:ln w="9525">
            <a:noFill/>
            <a:miter lim="800000"/>
            <a:headEnd/>
            <a:tailEnd/>
          </a:ln>
        </p:spPr>
        <p:txBody>
          <a:bodyPr>
            <a:spAutoFit/>
          </a:bodyPr>
          <a:lstStyle/>
          <a:p>
            <a:pPr algn="ctr"/>
            <a:r>
              <a:rPr lang="en-US" sz="2400" i="1" dirty="0">
                <a:solidFill>
                  <a:schemeClr val="tx1">
                    <a:lumMod val="10000"/>
                    <a:lumOff val="90000"/>
                  </a:schemeClr>
                </a:solidFill>
              </a:rPr>
              <a:t>Smaller </a:t>
            </a:r>
          </a:p>
          <a:p>
            <a:pPr algn="ctr"/>
            <a:r>
              <a:rPr lang="en-US" sz="2400" i="1" dirty="0">
                <a:solidFill>
                  <a:schemeClr val="tx1">
                    <a:lumMod val="10000"/>
                    <a:lumOff val="90000"/>
                  </a:schemeClr>
                </a:solidFill>
              </a:rPr>
              <a:t>         Than</a:t>
            </a:r>
          </a:p>
        </p:txBody>
      </p:sp>
      <p:sp>
        <p:nvSpPr>
          <p:cNvPr id="51213" name="TextBox 31"/>
          <p:cNvSpPr txBox="1">
            <a:spLocks noChangeArrowheads="1"/>
          </p:cNvSpPr>
          <p:nvPr/>
        </p:nvSpPr>
        <p:spPr bwMode="auto">
          <a:xfrm>
            <a:off x="2743200" y="3200400"/>
            <a:ext cx="1981200" cy="830263"/>
          </a:xfrm>
          <a:prstGeom prst="rect">
            <a:avLst/>
          </a:prstGeom>
          <a:noFill/>
          <a:ln w="9525">
            <a:noFill/>
            <a:miter lim="800000"/>
            <a:headEnd/>
            <a:tailEnd/>
          </a:ln>
        </p:spPr>
        <p:txBody>
          <a:bodyPr>
            <a:spAutoFit/>
          </a:bodyPr>
          <a:lstStyle/>
          <a:p>
            <a:r>
              <a:rPr lang="en-US" sz="2400" i="1" dirty="0">
                <a:solidFill>
                  <a:schemeClr val="tx1">
                    <a:lumMod val="10000"/>
                    <a:lumOff val="90000"/>
                  </a:schemeClr>
                </a:solidFill>
              </a:rPr>
              <a:t>      Smaller</a:t>
            </a:r>
          </a:p>
          <a:p>
            <a:r>
              <a:rPr lang="en-US" sz="2400" i="1" dirty="0">
                <a:solidFill>
                  <a:schemeClr val="tx1">
                    <a:lumMod val="10000"/>
                    <a:lumOff val="90000"/>
                  </a:schemeClr>
                </a:solidFill>
              </a:rPr>
              <a:t>  Than</a:t>
            </a:r>
          </a:p>
        </p:txBody>
      </p:sp>
      <p:cxnSp>
        <p:nvCxnSpPr>
          <p:cNvPr id="36" name="Straight Arrow Connector 35"/>
          <p:cNvCxnSpPr/>
          <p:nvPr/>
        </p:nvCxnSpPr>
        <p:spPr>
          <a:xfrm flipV="1">
            <a:off x="2247900" y="2895600"/>
            <a:ext cx="1409700" cy="1066800"/>
          </a:xfrm>
          <a:prstGeom prst="straightConnector1">
            <a:avLst/>
          </a:prstGeom>
          <a:ln>
            <a:prstDash val="sysDot"/>
            <a:headEnd type="arrow"/>
            <a:tailEnd type="none"/>
          </a:ln>
        </p:spPr>
        <p:style>
          <a:lnRef idx="2">
            <a:schemeClr val="accent1"/>
          </a:lnRef>
          <a:fillRef idx="0">
            <a:schemeClr val="accent1"/>
          </a:fillRef>
          <a:effectRef idx="1">
            <a:schemeClr val="accent1"/>
          </a:effectRef>
          <a:fontRef idx="minor">
            <a:schemeClr val="tx1"/>
          </a:fontRef>
        </p:style>
      </p:cxnSp>
      <p:sp>
        <p:nvSpPr>
          <p:cNvPr id="51215" name="TextBox 36"/>
          <p:cNvSpPr txBox="1">
            <a:spLocks noChangeArrowheads="1"/>
          </p:cNvSpPr>
          <p:nvPr/>
        </p:nvSpPr>
        <p:spPr bwMode="auto">
          <a:xfrm>
            <a:off x="685800" y="4161913"/>
            <a:ext cx="2514600" cy="461962"/>
          </a:xfrm>
          <a:prstGeom prst="rect">
            <a:avLst/>
          </a:prstGeom>
          <a:noFill/>
          <a:ln w="9525">
            <a:solidFill>
              <a:schemeClr val="tx1"/>
            </a:solidFill>
            <a:miter lim="800000"/>
            <a:headEnd/>
            <a:tailEnd/>
          </a:ln>
        </p:spPr>
        <p:txBody>
          <a:bodyPr>
            <a:spAutoFit/>
          </a:bodyPr>
          <a:lstStyle/>
          <a:p>
            <a:pPr algn="ctr"/>
            <a:r>
              <a:rPr lang="en-US" sz="2400" b="1" i="1" dirty="0" smtClean="0">
                <a:solidFill>
                  <a:schemeClr val="tx1">
                    <a:lumMod val="10000"/>
                    <a:lumOff val="90000"/>
                  </a:schemeClr>
                </a:solidFill>
              </a:rPr>
              <a:t>Blue Whale</a:t>
            </a:r>
            <a:endParaRPr lang="en-US" sz="2400" b="1" i="1" dirty="0">
              <a:solidFill>
                <a:schemeClr val="tx1">
                  <a:lumMod val="10000"/>
                  <a:lumOff val="90000"/>
                </a:schemeClr>
              </a:solidFill>
            </a:endParaRPr>
          </a:p>
        </p:txBody>
      </p:sp>
      <p:sp>
        <p:nvSpPr>
          <p:cNvPr id="51216" name="TextBox 37"/>
          <p:cNvSpPr txBox="1">
            <a:spLocks noChangeArrowheads="1"/>
          </p:cNvSpPr>
          <p:nvPr/>
        </p:nvSpPr>
        <p:spPr bwMode="auto">
          <a:xfrm>
            <a:off x="3352800" y="2352675"/>
            <a:ext cx="2514600" cy="461963"/>
          </a:xfrm>
          <a:prstGeom prst="rect">
            <a:avLst/>
          </a:prstGeom>
          <a:noFill/>
          <a:ln w="9525">
            <a:solidFill>
              <a:schemeClr val="tx1"/>
            </a:solidFill>
            <a:miter lim="800000"/>
            <a:headEnd/>
            <a:tailEnd/>
          </a:ln>
        </p:spPr>
        <p:txBody>
          <a:bodyPr>
            <a:spAutoFit/>
          </a:bodyPr>
          <a:lstStyle/>
          <a:p>
            <a:pPr algn="ctr"/>
            <a:r>
              <a:rPr lang="en-US" sz="2400" b="1" i="1" dirty="0" smtClean="0">
                <a:solidFill>
                  <a:schemeClr val="tx1">
                    <a:lumMod val="10000"/>
                    <a:lumOff val="90000"/>
                  </a:schemeClr>
                </a:solidFill>
              </a:rPr>
              <a:t>Elephant</a:t>
            </a:r>
            <a:endParaRPr lang="en-US" sz="2400" b="1" i="1" dirty="0">
              <a:solidFill>
                <a:schemeClr val="tx1">
                  <a:lumMod val="10000"/>
                  <a:lumOff val="90000"/>
                </a:schemeClr>
              </a:solidFill>
            </a:endParaRPr>
          </a:p>
        </p:txBody>
      </p:sp>
      <p:sp>
        <p:nvSpPr>
          <p:cNvPr id="51217" name="TextBox 38"/>
          <p:cNvSpPr txBox="1">
            <a:spLocks noChangeArrowheads="1"/>
          </p:cNvSpPr>
          <p:nvPr/>
        </p:nvSpPr>
        <p:spPr bwMode="auto">
          <a:xfrm>
            <a:off x="5867400" y="4168831"/>
            <a:ext cx="2781300" cy="461962"/>
          </a:xfrm>
          <a:prstGeom prst="rect">
            <a:avLst/>
          </a:prstGeom>
          <a:noFill/>
          <a:ln w="9525">
            <a:solidFill>
              <a:schemeClr val="tx1"/>
            </a:solidFill>
            <a:miter lim="800000"/>
            <a:headEnd/>
            <a:tailEnd/>
          </a:ln>
        </p:spPr>
        <p:txBody>
          <a:bodyPr wrap="square">
            <a:spAutoFit/>
          </a:bodyPr>
          <a:lstStyle/>
          <a:p>
            <a:pPr algn="ctr"/>
            <a:r>
              <a:rPr lang="en-US" sz="2400" b="1" i="1" dirty="0" smtClean="0">
                <a:solidFill>
                  <a:schemeClr val="tx1">
                    <a:lumMod val="10000"/>
                    <a:lumOff val="90000"/>
                  </a:schemeClr>
                </a:solidFill>
              </a:rPr>
              <a:t>Hippopotamus</a:t>
            </a:r>
            <a:endParaRPr lang="en-US" sz="2400" b="1" i="1" dirty="0">
              <a:solidFill>
                <a:schemeClr val="tx1">
                  <a:lumMod val="10000"/>
                  <a:lumOff val="90000"/>
                </a:schemeClr>
              </a:solidFill>
            </a:endParaRPr>
          </a:p>
        </p:txBody>
      </p:sp>
      <p:sp>
        <p:nvSpPr>
          <p:cNvPr id="19" name="TextBox 12"/>
          <p:cNvSpPr txBox="1">
            <a:spLocks noChangeArrowheads="1"/>
          </p:cNvSpPr>
          <p:nvPr/>
        </p:nvSpPr>
        <p:spPr bwMode="auto">
          <a:xfrm>
            <a:off x="3429000" y="3880429"/>
            <a:ext cx="2133600" cy="461665"/>
          </a:xfrm>
          <a:prstGeom prst="rect">
            <a:avLst/>
          </a:prstGeom>
          <a:noFill/>
          <a:ln w="9525">
            <a:noFill/>
            <a:miter lim="800000"/>
            <a:headEnd/>
            <a:tailEnd/>
          </a:ln>
        </p:spPr>
        <p:txBody>
          <a:bodyPr>
            <a:spAutoFit/>
          </a:bodyPr>
          <a:lstStyle/>
          <a:p>
            <a:pPr algn="l"/>
            <a:r>
              <a:rPr lang="en-US" sz="2400" i="1" dirty="0" smtClean="0">
                <a:solidFill>
                  <a:schemeClr val="tx1">
                    <a:lumMod val="10000"/>
                    <a:lumOff val="90000"/>
                  </a:schemeClr>
                </a:solidFill>
              </a:rPr>
              <a:t>Bigger </a:t>
            </a:r>
            <a:r>
              <a:rPr lang="en-US" sz="2400" i="1" dirty="0">
                <a:solidFill>
                  <a:schemeClr val="tx1">
                    <a:lumMod val="10000"/>
                    <a:lumOff val="90000"/>
                  </a:schemeClr>
                </a:solidFill>
              </a:rPr>
              <a:t>Than</a:t>
            </a:r>
          </a:p>
        </p:txBody>
      </p:sp>
      <p:pic>
        <p:nvPicPr>
          <p:cNvPr id="20" name="Picture 2" descr="Hom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75059" y="6182298"/>
            <a:ext cx="1976935" cy="6150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5952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1216"/>
                                        </p:tgtEl>
                                        <p:attrNameLst>
                                          <p:attrName>style.visibility</p:attrName>
                                        </p:attrNameLst>
                                      </p:cBhvr>
                                      <p:to>
                                        <p:strVal val="visible"/>
                                      </p:to>
                                    </p:set>
                                    <p:animEffect transition="in" filter="fade">
                                      <p:cBhvr>
                                        <p:cTn id="11" dur="500"/>
                                        <p:tgtEl>
                                          <p:spTgt spid="512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1204"/>
                                        </p:tgtEl>
                                        <p:attrNameLst>
                                          <p:attrName>style.visibility</p:attrName>
                                        </p:attrNameLst>
                                      </p:cBhvr>
                                      <p:to>
                                        <p:strVal val="visible"/>
                                      </p:to>
                                    </p:set>
                                    <p:anim calcmode="lin" valueType="num">
                                      <p:cBhvr additive="base">
                                        <p:cTn id="16" dur="500" fill="hold"/>
                                        <p:tgtEl>
                                          <p:spTgt spid="51204"/>
                                        </p:tgtEl>
                                        <p:attrNameLst>
                                          <p:attrName>ppt_x</p:attrName>
                                        </p:attrNameLst>
                                      </p:cBhvr>
                                      <p:tavLst>
                                        <p:tav tm="0">
                                          <p:val>
                                            <p:strVal val="#ppt_x"/>
                                          </p:val>
                                        </p:tav>
                                        <p:tav tm="100000">
                                          <p:val>
                                            <p:strVal val="#ppt_x"/>
                                          </p:val>
                                        </p:tav>
                                      </p:tavLst>
                                    </p:anim>
                                    <p:anim calcmode="lin" valueType="num">
                                      <p:cBhvr additive="base">
                                        <p:cTn id="17"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217"/>
                                        </p:tgtEl>
                                        <p:attrNameLst>
                                          <p:attrName>style.visibility</p:attrName>
                                        </p:attrNameLst>
                                      </p:cBhvr>
                                      <p:to>
                                        <p:strVal val="visible"/>
                                      </p:to>
                                    </p:set>
                                    <p:animEffect transition="in" filter="fade">
                                      <p:cBhvr>
                                        <p:cTn id="26" dur="500"/>
                                        <p:tgtEl>
                                          <p:spTgt spid="512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8"/>
                                        </p:tgtEl>
                                        <p:attrNameLst>
                                          <p:attrName>style.visibility</p:attrName>
                                        </p:attrNameLst>
                                      </p:cBhvr>
                                      <p:to>
                                        <p:strVal val="visible"/>
                                      </p:to>
                                    </p:set>
                                    <p:anim calcmode="lin" valueType="num">
                                      <p:cBhvr additive="base">
                                        <p:cTn id="31" dur="500" fill="hold"/>
                                        <p:tgtEl>
                                          <p:spTgt spid="51208"/>
                                        </p:tgtEl>
                                        <p:attrNameLst>
                                          <p:attrName>ppt_x</p:attrName>
                                        </p:attrNameLst>
                                      </p:cBhvr>
                                      <p:tavLst>
                                        <p:tav tm="0">
                                          <p:val>
                                            <p:strVal val="#ppt_x"/>
                                          </p:val>
                                        </p:tav>
                                        <p:tav tm="100000">
                                          <p:val>
                                            <p:strVal val="#ppt_x"/>
                                          </p:val>
                                        </p:tav>
                                      </p:tavLst>
                                    </p:anim>
                                    <p:anim calcmode="lin" valueType="num">
                                      <p:cBhvr additive="base">
                                        <p:cTn id="32"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12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1212"/>
                                        </p:tgtEl>
                                        <p:attrNameLst>
                                          <p:attrName>style.visibility</p:attrName>
                                        </p:attrNameLst>
                                      </p:cBhvr>
                                      <p:to>
                                        <p:strVal val="visible"/>
                                      </p:to>
                                    </p:set>
                                    <p:anim calcmode="lin" valueType="num">
                                      <p:cBhvr additive="base">
                                        <p:cTn id="50" dur="500" fill="hold"/>
                                        <p:tgtEl>
                                          <p:spTgt spid="51212"/>
                                        </p:tgtEl>
                                        <p:attrNameLst>
                                          <p:attrName>ppt_x</p:attrName>
                                        </p:attrNameLst>
                                      </p:cBhvr>
                                      <p:tavLst>
                                        <p:tav tm="0">
                                          <p:val>
                                            <p:strVal val="#ppt_x"/>
                                          </p:val>
                                        </p:tav>
                                        <p:tav tm="100000">
                                          <p:val>
                                            <p:strVal val="#ppt_x"/>
                                          </p:val>
                                        </p:tav>
                                      </p:tavLst>
                                    </p:anim>
                                    <p:anim calcmode="lin" valueType="num">
                                      <p:cBhvr additive="base">
                                        <p:cTn id="51"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1210"/>
                                        </p:tgtEl>
                                        <p:attrNameLst>
                                          <p:attrName>style.visibility</p:attrName>
                                        </p:attrNameLst>
                                      </p:cBhvr>
                                      <p:to>
                                        <p:strVal val="visible"/>
                                      </p:to>
                                    </p:set>
                                    <p:anim calcmode="lin" valueType="num">
                                      <p:cBhvr additive="base">
                                        <p:cTn id="70" dur="500" fill="hold"/>
                                        <p:tgtEl>
                                          <p:spTgt spid="51210"/>
                                        </p:tgtEl>
                                        <p:attrNameLst>
                                          <p:attrName>ppt_x</p:attrName>
                                        </p:attrNameLst>
                                      </p:cBhvr>
                                      <p:tavLst>
                                        <p:tav tm="0">
                                          <p:val>
                                            <p:strVal val="#ppt_x"/>
                                          </p:val>
                                        </p:tav>
                                        <p:tav tm="100000">
                                          <p:val>
                                            <p:strVal val="#ppt_x"/>
                                          </p:val>
                                        </p:tav>
                                      </p:tavLst>
                                    </p:anim>
                                    <p:anim calcmode="lin" valueType="num">
                                      <p:cBhvr additive="base">
                                        <p:cTn id="71"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8" grpId="0"/>
      <p:bldP spid="51210" grpId="0"/>
      <p:bldP spid="51212" grpId="0"/>
      <p:bldP spid="51213" grpId="0"/>
      <p:bldP spid="51216" grpId="0" animBg="1"/>
      <p:bldP spid="51217"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Important Features</a:t>
            </a:r>
            <a:endParaRPr lang="en-US" dirty="0"/>
          </a:p>
        </p:txBody>
      </p:sp>
      <p:sp>
        <p:nvSpPr>
          <p:cNvPr id="3" name="Content Placeholder 2"/>
          <p:cNvSpPr>
            <a:spLocks noGrp="1"/>
          </p:cNvSpPr>
          <p:nvPr>
            <p:ph idx="1"/>
          </p:nvPr>
        </p:nvSpPr>
        <p:spPr>
          <a:xfrm>
            <a:off x="457200" y="1905000"/>
            <a:ext cx="8229600" cy="4325112"/>
          </a:xfrm>
        </p:spPr>
        <p:txBody>
          <a:bodyPr>
            <a:normAutofit lnSpcReduction="10000"/>
          </a:bodyPr>
          <a:lstStyle/>
          <a:p>
            <a:r>
              <a:rPr lang="en-US" dirty="0" smtClean="0"/>
              <a:t>Things can be related in arbitrary ways</a:t>
            </a:r>
          </a:p>
          <a:p>
            <a:pPr lvl="1"/>
            <a:r>
              <a:rPr lang="en-US" dirty="0" smtClean="0"/>
              <a:t>E.g., banana_______ catapult</a:t>
            </a:r>
          </a:p>
          <a:p>
            <a:r>
              <a:rPr lang="en-US" dirty="0" smtClean="0"/>
              <a:t>Contextual cues govern how they are related</a:t>
            </a:r>
          </a:p>
          <a:p>
            <a:pPr lvl="1"/>
            <a:r>
              <a:rPr lang="en-US" dirty="0" smtClean="0"/>
              <a:t>Singing in the shower vs. singing in public</a:t>
            </a:r>
          </a:p>
          <a:p>
            <a:r>
              <a:rPr lang="en-US" dirty="0" smtClean="0"/>
              <a:t>Relations tell us how to respond</a:t>
            </a:r>
          </a:p>
          <a:p>
            <a:pPr lvl="1"/>
            <a:r>
              <a:rPr lang="en-US" dirty="0" smtClean="0"/>
              <a:t>As though they are rules (</a:t>
            </a:r>
            <a:r>
              <a:rPr lang="en-US" dirty="0" err="1" smtClean="0"/>
              <a:t>eg</a:t>
            </a:r>
            <a:r>
              <a:rPr lang="en-US" dirty="0" smtClean="0"/>
              <a:t>, bigger = better)</a:t>
            </a:r>
          </a:p>
          <a:p>
            <a:r>
              <a:rPr lang="en-US" dirty="0" smtClean="0"/>
              <a:t>This allows us to engage in novel behavior, without having experienced situations directly</a:t>
            </a:r>
          </a:p>
          <a:p>
            <a:r>
              <a:rPr lang="en-US" dirty="0" smtClean="0"/>
              <a:t>All members of a frame come to have similar psychological functions</a:t>
            </a:r>
          </a:p>
          <a:p>
            <a:endParaRPr lang="en-US" dirty="0" smtClean="0"/>
          </a:p>
          <a:p>
            <a:endParaRPr lang="en-US" dirty="0"/>
          </a:p>
        </p:txBody>
      </p:sp>
    </p:spTree>
    <p:extLst>
      <p:ext uri="{BB962C8B-B14F-4D97-AF65-F5344CB8AC3E}">
        <p14:creationId xmlns="" xmlns:p14="http://schemas.microsoft.com/office/powerpoint/2010/main" val="198769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711200" y="285750"/>
            <a:ext cx="7772400" cy="1143000"/>
          </a:xfrm>
        </p:spPr>
        <p:txBody>
          <a:bodyPr/>
          <a:lstStyle/>
          <a:p>
            <a:pPr eaLnBrk="1" hangingPunct="1">
              <a:defRPr/>
            </a:pPr>
            <a:r>
              <a:rPr lang="en-US" b="1" dirty="0" smtClean="0"/>
              <a:t>Learning Objectives	 </a:t>
            </a:r>
            <a:r>
              <a:rPr lang="en-US" b="1" dirty="0" smtClean="0">
                <a:solidFill>
                  <a:schemeClr val="folHlink"/>
                </a:solidFill>
              </a:rPr>
              <a:t> </a:t>
            </a:r>
          </a:p>
        </p:txBody>
      </p:sp>
      <p:sp>
        <p:nvSpPr>
          <p:cNvPr id="10243" name="Rectangle 3"/>
          <p:cNvSpPr>
            <a:spLocks noGrp="1" noChangeArrowheads="1"/>
          </p:cNvSpPr>
          <p:nvPr>
            <p:ph idx="1"/>
          </p:nvPr>
        </p:nvSpPr>
        <p:spPr>
          <a:xfrm>
            <a:off x="522514" y="1428750"/>
            <a:ext cx="8331200" cy="5181600"/>
          </a:xfrm>
        </p:spPr>
        <p:txBody>
          <a:bodyPr>
            <a:normAutofit/>
          </a:bodyPr>
          <a:lstStyle/>
          <a:p>
            <a:r>
              <a:rPr lang="en-US" dirty="0" smtClean="0"/>
              <a:t>To contact the space in which ACT is done</a:t>
            </a:r>
          </a:p>
          <a:p>
            <a:pPr marL="109728" indent="0">
              <a:buNone/>
            </a:pPr>
            <a:endParaRPr lang="en-US" dirty="0" smtClean="0"/>
          </a:p>
          <a:p>
            <a:r>
              <a:rPr lang="en-US" dirty="0" smtClean="0"/>
              <a:t>To </a:t>
            </a:r>
            <a:r>
              <a:rPr lang="en-US" dirty="0"/>
              <a:t>learn how conceptualize child, adolescent, and parenting cases from an ACT perspective</a:t>
            </a:r>
          </a:p>
          <a:p>
            <a:pPr marL="109728" indent="0">
              <a:buNone/>
            </a:pPr>
            <a:r>
              <a:rPr lang="en-US" b="1" dirty="0"/>
              <a:t> </a:t>
            </a:r>
            <a:endParaRPr lang="en-US" dirty="0"/>
          </a:p>
          <a:p>
            <a:r>
              <a:rPr lang="en-US" dirty="0" smtClean="0"/>
              <a:t>To </a:t>
            </a:r>
            <a:r>
              <a:rPr lang="en-US" dirty="0"/>
              <a:t>learn about the current assessment of ACT relevant processes in youth </a:t>
            </a:r>
          </a:p>
          <a:p>
            <a:endParaRPr lang="en-US" dirty="0"/>
          </a:p>
          <a:p>
            <a:r>
              <a:rPr lang="en-US" dirty="0" smtClean="0"/>
              <a:t>To </a:t>
            </a:r>
            <a:r>
              <a:rPr lang="en-US" dirty="0"/>
              <a:t>address each of the six core components in work with children, teens, and families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09600"/>
            <a:ext cx="7772400" cy="1524000"/>
          </a:xfrm>
        </p:spPr>
        <p:txBody>
          <a:bodyPr>
            <a:noAutofit/>
          </a:bodyPr>
          <a:lstStyle/>
          <a:p>
            <a:r>
              <a:rPr lang="en-US" sz="3600" dirty="0" smtClean="0"/>
              <a:t>How Does Transformation </a:t>
            </a:r>
            <a:br>
              <a:rPr lang="en-US" sz="3600" dirty="0" smtClean="0"/>
            </a:br>
            <a:r>
              <a:rPr lang="en-US" sz="3600" dirty="0" smtClean="0"/>
              <a:t>of Stimulus Function </a:t>
            </a:r>
            <a:br>
              <a:rPr lang="en-US" sz="3600" dirty="0" smtClean="0"/>
            </a:br>
            <a:r>
              <a:rPr lang="en-US" sz="3600" dirty="0" smtClean="0"/>
              <a:t>Work?</a:t>
            </a:r>
            <a:endParaRPr lang="en-US" sz="3600" dirty="0"/>
          </a:p>
        </p:txBody>
      </p:sp>
      <p:sp>
        <p:nvSpPr>
          <p:cNvPr id="5" name="Text Placeholder 4"/>
          <p:cNvSpPr>
            <a:spLocks noGrp="1"/>
          </p:cNvSpPr>
          <p:nvPr>
            <p:ph type="body" idx="1"/>
          </p:nvPr>
        </p:nvSpPr>
        <p:spPr>
          <a:xfrm>
            <a:off x="838200" y="3048000"/>
            <a:ext cx="6417734" cy="939801"/>
          </a:xfrm>
          <a:prstGeom prst="rect">
            <a:avLst/>
          </a:prstGeom>
        </p:spPr>
        <p:txBody>
          <a:bodyPr/>
          <a:lstStyle/>
          <a:p>
            <a:r>
              <a:rPr lang="en-US" sz="4800" dirty="0" smtClean="0"/>
              <a:t>Let’s see.</a:t>
            </a:r>
            <a:endParaRPr lang="en-US" sz="4800" dirty="0"/>
          </a:p>
        </p:txBody>
      </p:sp>
      <p:pic>
        <p:nvPicPr>
          <p:cNvPr id="6" name="Picture 2" descr="Hom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75059" y="6182298"/>
            <a:ext cx="1976935" cy="61504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http://glittermagic.files.wordpress.com/2010/09/apple.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48200" y="2444087"/>
            <a:ext cx="3418906" cy="34090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70985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Some Relational Frames</a:t>
            </a:r>
            <a:endParaRPr lang="en-US" dirty="0"/>
          </a:p>
        </p:txBody>
      </p:sp>
      <p:sp>
        <p:nvSpPr>
          <p:cNvPr id="3" name="Content Placeholder 2"/>
          <p:cNvSpPr>
            <a:spLocks noGrp="1"/>
          </p:cNvSpPr>
          <p:nvPr>
            <p:ph idx="1"/>
          </p:nvPr>
        </p:nvSpPr>
        <p:spPr/>
        <p:txBody>
          <a:bodyPr>
            <a:normAutofit/>
          </a:bodyPr>
          <a:lstStyle/>
          <a:p>
            <a:r>
              <a:rPr lang="en-US" dirty="0" smtClean="0"/>
              <a:t>Coordination: Like, same as</a:t>
            </a:r>
          </a:p>
          <a:p>
            <a:r>
              <a:rPr lang="en-US" dirty="0" smtClean="0"/>
              <a:t>Comparison: Bigger/smaller, better/worse, 	more/less</a:t>
            </a:r>
          </a:p>
          <a:p>
            <a:r>
              <a:rPr lang="en-US" dirty="0" smtClean="0"/>
              <a:t>Distinction: </a:t>
            </a:r>
            <a:r>
              <a:rPr lang="en-US" dirty="0"/>
              <a:t>D</a:t>
            </a:r>
            <a:r>
              <a:rPr lang="en-US" dirty="0" smtClean="0"/>
              <a:t>ifferent than</a:t>
            </a:r>
          </a:p>
          <a:p>
            <a:r>
              <a:rPr lang="en-US" dirty="0" smtClean="0"/>
              <a:t>Spatial: Here/there, above/below</a:t>
            </a:r>
          </a:p>
          <a:p>
            <a:r>
              <a:rPr lang="en-US" dirty="0" smtClean="0"/>
              <a:t>Temporal: Then/now</a:t>
            </a:r>
          </a:p>
          <a:p>
            <a:r>
              <a:rPr lang="en-US" dirty="0" smtClean="0"/>
              <a:t>Perspective: I/you </a:t>
            </a:r>
          </a:p>
          <a:p>
            <a:r>
              <a:rPr lang="en-US" dirty="0" smtClean="0"/>
              <a:t>Hierarchical: Me/my thoughts</a:t>
            </a:r>
          </a:p>
        </p:txBody>
      </p:sp>
    </p:spTree>
    <p:extLst>
      <p:ext uri="{BB962C8B-B14F-4D97-AF65-F5344CB8AC3E}">
        <p14:creationId xmlns="" xmlns:p14="http://schemas.microsoft.com/office/powerpoint/2010/main" val="2947759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486"/>
            <a:ext cx="8229600" cy="1066800"/>
          </a:xfrm>
        </p:spPr>
        <p:txBody>
          <a:bodyPr/>
          <a:lstStyle/>
          <a:p>
            <a:r>
              <a:rPr lang="en-US" dirty="0" smtClean="0"/>
              <a:t>Types of Rule-Governed Behavior</a:t>
            </a:r>
            <a:endParaRPr lang="en-US" dirty="0"/>
          </a:p>
        </p:txBody>
      </p:sp>
      <p:sp>
        <p:nvSpPr>
          <p:cNvPr id="3" name="Content Placeholder 2"/>
          <p:cNvSpPr>
            <a:spLocks noGrp="1"/>
          </p:cNvSpPr>
          <p:nvPr>
            <p:ph idx="1"/>
          </p:nvPr>
        </p:nvSpPr>
        <p:spPr>
          <a:xfrm>
            <a:off x="457200" y="1705138"/>
            <a:ext cx="8229600" cy="4325112"/>
          </a:xfrm>
        </p:spPr>
        <p:txBody>
          <a:bodyPr>
            <a:normAutofit fontScale="92500"/>
          </a:bodyPr>
          <a:lstStyle/>
          <a:p>
            <a:r>
              <a:rPr lang="en-US" dirty="0" err="1" smtClean="0"/>
              <a:t>Pliance</a:t>
            </a:r>
            <a:r>
              <a:rPr lang="en-US" dirty="0" smtClean="0"/>
              <a:t>: reinforcement delivered based on frame of coordination between rule and behavior</a:t>
            </a:r>
          </a:p>
          <a:p>
            <a:pPr lvl="1"/>
            <a:r>
              <a:rPr lang="en-US" dirty="0" smtClean="0"/>
              <a:t>“Listening” only to my thoughts</a:t>
            </a:r>
          </a:p>
          <a:p>
            <a:r>
              <a:rPr lang="en-US" dirty="0" smtClean="0"/>
              <a:t>Tracking: reinforcement delivered based on history of coordination between rule and environmental consequences independent of the rule</a:t>
            </a:r>
          </a:p>
          <a:p>
            <a:pPr lvl="1"/>
            <a:r>
              <a:rPr lang="en-US" dirty="0" smtClean="0"/>
              <a:t>“Listening” to feedback the world gives me</a:t>
            </a:r>
          </a:p>
          <a:p>
            <a:r>
              <a:rPr lang="en-US" dirty="0" smtClean="0"/>
              <a:t>Augmenting: due to relational networks that alter the degree to which events function as consequences</a:t>
            </a:r>
          </a:p>
          <a:p>
            <a:pPr lvl="1"/>
            <a:r>
              <a:rPr lang="en-US" dirty="0" smtClean="0"/>
              <a:t>What if I asked you…</a:t>
            </a:r>
            <a:endParaRPr lang="en-US" dirty="0"/>
          </a:p>
        </p:txBody>
      </p:sp>
    </p:spTree>
    <p:extLst>
      <p:ext uri="{BB962C8B-B14F-4D97-AF65-F5344CB8AC3E}">
        <p14:creationId xmlns="" xmlns:p14="http://schemas.microsoft.com/office/powerpoint/2010/main" val="113419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 when do kids’ minds start to work this way?</a:t>
            </a:r>
            <a:endParaRPr lang="en-US" dirty="0"/>
          </a:p>
        </p:txBody>
      </p:sp>
      <p:sp>
        <p:nvSpPr>
          <p:cNvPr id="5" name="Text Placeholder 4"/>
          <p:cNvSpPr>
            <a:spLocks noGrp="1"/>
          </p:cNvSpPr>
          <p:nvPr>
            <p:ph type="body" idx="1"/>
          </p:nvPr>
        </p:nvSpPr>
        <p:spPr/>
        <p:txBody>
          <a:bodyPr/>
          <a:lstStyle/>
          <a:p>
            <a:r>
              <a:rPr lang="en-US" b="1" dirty="0" smtClean="0"/>
              <a:t>Sticks and stones may break my bones but words will never hurt me.</a:t>
            </a:r>
            <a:r>
              <a:rPr lang="en-US" dirty="0" smtClean="0"/>
              <a:t/>
            </a:r>
            <a:br>
              <a:rPr lang="en-US" dirty="0" smtClean="0"/>
            </a:br>
            <a:r>
              <a:rPr lang="en-US" dirty="0" smtClean="0"/>
              <a:t>- Children’s saying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30331" y="301625"/>
            <a:ext cx="7584494" cy="1143000"/>
          </a:xfrm>
          <a:noFill/>
          <a:ln/>
        </p:spPr>
        <p:txBody>
          <a:bodyPr lIns="92075" tIns="46038" rIns="92075" bIns="46038"/>
          <a:lstStyle/>
          <a:p>
            <a:r>
              <a:rPr lang="en-US" b="1" dirty="0">
                <a:solidFill>
                  <a:srgbClr val="006666"/>
                </a:solidFill>
              </a:rPr>
              <a:t>Relational Framing</a:t>
            </a:r>
          </a:p>
        </p:txBody>
      </p:sp>
      <p:sp>
        <p:nvSpPr>
          <p:cNvPr id="120835" name="Rectangle 3"/>
          <p:cNvSpPr>
            <a:spLocks noGrp="1" noChangeArrowheads="1"/>
          </p:cNvSpPr>
          <p:nvPr>
            <p:ph type="body" sz="half" idx="1"/>
          </p:nvPr>
        </p:nvSpPr>
        <p:spPr>
          <a:xfrm>
            <a:off x="1370013" y="1827213"/>
            <a:ext cx="6569075" cy="4114800"/>
          </a:xfrm>
          <a:noFill/>
          <a:ln/>
        </p:spPr>
        <p:txBody>
          <a:bodyPr lIns="92075" tIns="46038" rIns="92075" bIns="46038">
            <a:normAutofit/>
          </a:bodyPr>
          <a:lstStyle/>
          <a:p>
            <a:pPr>
              <a:buClr>
                <a:srgbClr val="006666"/>
              </a:buClr>
              <a:buFontTx/>
              <a:buChar char="o"/>
            </a:pPr>
            <a:r>
              <a:rPr lang="en-US" sz="3200" dirty="0" smtClean="0"/>
              <a:t>Mutual entailment </a:t>
            </a:r>
            <a:r>
              <a:rPr lang="en-US" sz="3200" dirty="0"/>
              <a:t>emerges by 17 months</a:t>
            </a:r>
          </a:p>
        </p:txBody>
      </p:sp>
      <p:graphicFrame>
        <p:nvGraphicFramePr>
          <p:cNvPr id="13" name="Object 2"/>
          <p:cNvGraphicFramePr>
            <a:graphicFrameLocks noGrp="1" noChangeAspect="1"/>
          </p:cNvGraphicFramePr>
          <p:nvPr>
            <p:ph type="chart" sz="half" idx="2"/>
          </p:nvPr>
        </p:nvGraphicFramePr>
        <p:xfrm>
          <a:off x="4775200" y="2565400"/>
          <a:ext cx="4052888" cy="3921125"/>
        </p:xfrm>
        <a:graphic>
          <a:graphicData uri="http://schemas.openxmlformats.org/drawingml/2006/chart">
            <c:chart xmlns:c="http://schemas.openxmlformats.org/drawingml/2006/chart" xmlns:r="http://schemas.openxmlformats.org/officeDocument/2006/relationships" r:id="rId3"/>
          </a:graphicData>
        </a:graphic>
      </p:graphicFrame>
      <p:sp>
        <p:nvSpPr>
          <p:cNvPr id="120837" name="Text Box 5"/>
          <p:cNvSpPr txBox="1">
            <a:spLocks noChangeArrowheads="1"/>
          </p:cNvSpPr>
          <p:nvPr/>
        </p:nvSpPr>
        <p:spPr bwMode="auto">
          <a:xfrm>
            <a:off x="6781800" y="5029200"/>
            <a:ext cx="952500" cy="641350"/>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1800">
                <a:solidFill>
                  <a:srgbClr val="001118"/>
                </a:solidFill>
                <a:latin typeface="Times New Roman" pitchFamily="18" charset="0"/>
              </a:rPr>
              <a:t>87.5%</a:t>
            </a:r>
          </a:p>
          <a:p>
            <a:pPr algn="ctr" eaLnBrk="0" hangingPunct="0"/>
            <a:r>
              <a:rPr lang="en-US" sz="1800">
                <a:solidFill>
                  <a:srgbClr val="001118"/>
                </a:solidFill>
                <a:latin typeface="Times New Roman" pitchFamily="18" charset="0"/>
              </a:rPr>
              <a:t>(4 pairs)</a:t>
            </a:r>
            <a:endParaRPr lang="en-US" sz="2400">
              <a:solidFill>
                <a:srgbClr val="001118"/>
              </a:solidFill>
              <a:latin typeface="Times New Roman" pitchFamily="18" charset="0"/>
            </a:endParaRPr>
          </a:p>
        </p:txBody>
      </p:sp>
      <p:sp>
        <p:nvSpPr>
          <p:cNvPr id="120838" name="Text Box 6"/>
          <p:cNvSpPr txBox="1">
            <a:spLocks noChangeArrowheads="1"/>
          </p:cNvSpPr>
          <p:nvPr/>
        </p:nvSpPr>
        <p:spPr bwMode="auto">
          <a:xfrm>
            <a:off x="5791800" y="6324600"/>
            <a:ext cx="3352200" cy="369332"/>
          </a:xfrm>
          <a:prstGeom prst="rect">
            <a:avLst/>
          </a:prstGeom>
          <a:noFill/>
          <a:ln w="12700" cap="sq">
            <a:noFill/>
            <a:miter lim="800000"/>
            <a:headEnd type="none" w="sm" len="sm"/>
            <a:tailEnd type="none" w="sm" len="sm"/>
          </a:ln>
          <a:effectLst/>
        </p:spPr>
        <p:txBody>
          <a:bodyPr wrap="none">
            <a:spAutoFit/>
          </a:bodyPr>
          <a:lstStyle/>
          <a:p>
            <a:pPr eaLnBrk="0" hangingPunct="0"/>
            <a:r>
              <a:rPr lang="en-US" dirty="0" err="1" smtClean="0">
                <a:latin typeface="Times New Roman" pitchFamily="18" charset="0"/>
              </a:rPr>
              <a:t>Lipkens</a:t>
            </a:r>
            <a:r>
              <a:rPr lang="en-US" dirty="0">
                <a:latin typeface="Times New Roman" pitchFamily="18" charset="0"/>
              </a:rPr>
              <a:t>, Hayes, &amp; Hayes (1993)</a:t>
            </a:r>
          </a:p>
        </p:txBody>
      </p:sp>
      <p:sp>
        <p:nvSpPr>
          <p:cNvPr id="120840" name="Line 8"/>
          <p:cNvSpPr>
            <a:spLocks noChangeShapeType="1"/>
          </p:cNvSpPr>
          <p:nvPr/>
        </p:nvSpPr>
        <p:spPr bwMode="auto">
          <a:xfrm flipH="1">
            <a:off x="2327049" y="3875314"/>
            <a:ext cx="746125" cy="0"/>
          </a:xfrm>
          <a:prstGeom prst="line">
            <a:avLst/>
          </a:prstGeom>
          <a:noFill/>
          <a:ln w="50800">
            <a:solidFill>
              <a:schemeClr val="tx1"/>
            </a:solidFill>
            <a:prstDash val="sysDot"/>
            <a:round/>
            <a:headEnd type="none" w="sm" len="sm"/>
            <a:tailEnd type="triangle" w="sm" len="sm"/>
          </a:ln>
          <a:effectLst/>
        </p:spPr>
        <p:txBody>
          <a:bodyPr wrap="none" anchor="ctr"/>
          <a:lstStyle/>
          <a:p>
            <a:endParaRPr lang="en-US"/>
          </a:p>
        </p:txBody>
      </p:sp>
      <p:sp>
        <p:nvSpPr>
          <p:cNvPr id="120841" name="Line 9"/>
          <p:cNvSpPr>
            <a:spLocks noChangeShapeType="1"/>
          </p:cNvSpPr>
          <p:nvPr/>
        </p:nvSpPr>
        <p:spPr bwMode="auto">
          <a:xfrm>
            <a:off x="2327049" y="4166533"/>
            <a:ext cx="746125" cy="0"/>
          </a:xfrm>
          <a:prstGeom prst="line">
            <a:avLst/>
          </a:prstGeom>
          <a:noFill/>
          <a:ln w="50800" cap="sq">
            <a:solidFill>
              <a:schemeClr val="tx1"/>
            </a:solidFill>
            <a:round/>
            <a:headEnd type="none" w="sm" len="sm"/>
            <a:tailEnd type="triangle" w="sm" len="sm"/>
          </a:ln>
          <a:effectLst/>
        </p:spPr>
        <p:txBody>
          <a:bodyPr wrap="none" anchor="ctr"/>
          <a:lstStyle/>
          <a:p>
            <a:endParaRPr lang="en-US"/>
          </a:p>
        </p:txBody>
      </p:sp>
      <p:sp>
        <p:nvSpPr>
          <p:cNvPr id="120842" name="Rectangle 10"/>
          <p:cNvSpPr>
            <a:spLocks noChangeArrowheads="1"/>
          </p:cNvSpPr>
          <p:nvPr/>
        </p:nvSpPr>
        <p:spPr bwMode="auto">
          <a:xfrm>
            <a:off x="3423514" y="3747477"/>
            <a:ext cx="1351685" cy="523220"/>
          </a:xfrm>
          <a:prstGeom prst="rect">
            <a:avLst/>
          </a:prstGeom>
          <a:noFill/>
          <a:ln w="9525">
            <a:noFill/>
            <a:miter lim="800000"/>
            <a:headEnd/>
            <a:tailEnd/>
          </a:ln>
          <a:effectLst/>
        </p:spPr>
        <p:txBody>
          <a:bodyPr wrap="square">
            <a:spAutoFit/>
          </a:bodyPr>
          <a:lstStyle/>
          <a:p>
            <a:pPr eaLnBrk="0" hangingPunct="0"/>
            <a:r>
              <a:rPr lang="en-US" sz="2800" dirty="0" smtClean="0"/>
              <a:t>“Ball”</a:t>
            </a:r>
            <a:endParaRPr lang="en-US" sz="2800" dirty="0"/>
          </a:p>
        </p:txBody>
      </p:sp>
      <p:sp>
        <p:nvSpPr>
          <p:cNvPr id="11" name="TextBox 10"/>
          <p:cNvSpPr txBox="1"/>
          <p:nvPr/>
        </p:nvSpPr>
        <p:spPr>
          <a:xfrm>
            <a:off x="914400" y="4800600"/>
            <a:ext cx="184731" cy="369332"/>
          </a:xfrm>
          <a:prstGeom prst="rect">
            <a:avLst/>
          </a:prstGeom>
          <a:noFill/>
        </p:spPr>
        <p:txBody>
          <a:bodyPr wrap="square" rtlCol="0">
            <a:spAutoFit/>
          </a:bodyPr>
          <a:lstStyle/>
          <a:p>
            <a:endParaRPr lang="en-US" dirty="0"/>
          </a:p>
        </p:txBody>
      </p:sp>
      <p:sp>
        <p:nvSpPr>
          <p:cNvPr id="12" name="Rectangle 11"/>
          <p:cNvSpPr/>
          <p:nvPr/>
        </p:nvSpPr>
        <p:spPr>
          <a:xfrm>
            <a:off x="203200" y="5208885"/>
            <a:ext cx="4572000" cy="923330"/>
          </a:xfrm>
          <a:prstGeom prst="rect">
            <a:avLst/>
          </a:prstGeom>
        </p:spPr>
        <p:txBody>
          <a:bodyPr wrap="square">
            <a:spAutoFit/>
          </a:bodyPr>
          <a:lstStyle/>
          <a:p>
            <a:pPr>
              <a:buNone/>
            </a:pPr>
            <a:r>
              <a:rPr lang="en-US" dirty="0" smtClean="0">
                <a:hlinkClick r:id="rId4"/>
              </a:rPr>
              <a:t>Under 12 months:</a:t>
            </a:r>
          </a:p>
          <a:p>
            <a:pPr>
              <a:buNone/>
            </a:pPr>
            <a:r>
              <a:rPr lang="en-US" dirty="0" smtClean="0">
                <a:hlinkClick r:id="rId4"/>
              </a:rPr>
              <a:t>http://www.youtube.com/watch?v=N9oxmRT2YWw</a:t>
            </a:r>
            <a:endParaRPr lang="en-US" dirty="0">
              <a:hlinkClick r:id="rId5"/>
            </a:endParaRPr>
          </a:p>
        </p:txBody>
      </p:sp>
      <p:pic>
        <p:nvPicPr>
          <p:cNvPr id="22529" name="Picture 1" descr="C:\Program Files (x86)\Microsoft Office\MEDIA\CAGCAT10\j0299763.wmf"/>
          <p:cNvPicPr>
            <a:picLocks noChangeAspect="1" noChangeArrowheads="1"/>
          </p:cNvPicPr>
          <p:nvPr/>
        </p:nvPicPr>
        <p:blipFill>
          <a:blip r:embed="rId6"/>
          <a:srcRect/>
          <a:stretch>
            <a:fillRect/>
          </a:stretch>
        </p:blipFill>
        <p:spPr bwMode="auto">
          <a:xfrm>
            <a:off x="430331" y="3276600"/>
            <a:ext cx="1591804" cy="1309914"/>
          </a:xfrm>
          <a:prstGeom prst="rect">
            <a:avLst/>
          </a:prstGeom>
          <a:noFill/>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88951" y="301625"/>
            <a:ext cx="7313612" cy="1143000"/>
          </a:xfrm>
          <a:noFill/>
          <a:ln/>
        </p:spPr>
        <p:txBody>
          <a:bodyPr lIns="92075" tIns="46038" rIns="92075" bIns="46038"/>
          <a:lstStyle/>
          <a:p>
            <a:r>
              <a:rPr lang="en-US" b="1" dirty="0">
                <a:solidFill>
                  <a:srgbClr val="006666"/>
                </a:solidFill>
              </a:rPr>
              <a:t>Relational Framing</a:t>
            </a:r>
          </a:p>
        </p:txBody>
      </p:sp>
      <p:sp>
        <p:nvSpPr>
          <p:cNvPr id="122883" name="Rectangle 3"/>
          <p:cNvSpPr>
            <a:spLocks noGrp="1" noChangeArrowheads="1"/>
          </p:cNvSpPr>
          <p:nvPr>
            <p:ph type="body" sz="half" idx="1"/>
          </p:nvPr>
        </p:nvSpPr>
        <p:spPr>
          <a:xfrm>
            <a:off x="1370013" y="1827213"/>
            <a:ext cx="6432550" cy="4114800"/>
          </a:xfrm>
          <a:noFill/>
          <a:ln/>
        </p:spPr>
        <p:txBody>
          <a:bodyPr lIns="92075" tIns="46038" rIns="92075" bIns="46038"/>
          <a:lstStyle/>
          <a:p>
            <a:pPr>
              <a:buClr>
                <a:srgbClr val="006666"/>
              </a:buClr>
              <a:buFont typeface="Comic Sans MS" pitchFamily="66" charset="0"/>
              <a:buChar char="O"/>
            </a:pPr>
            <a:r>
              <a:rPr lang="en-US" sz="3200" dirty="0" smtClean="0"/>
              <a:t>Combinatorial entailment </a:t>
            </a:r>
            <a:r>
              <a:rPr lang="en-US" sz="3200" dirty="0"/>
              <a:t>by 23 months</a:t>
            </a:r>
          </a:p>
          <a:p>
            <a:endParaRPr lang="en-US" sz="2500" dirty="0"/>
          </a:p>
        </p:txBody>
      </p:sp>
      <p:graphicFrame>
        <p:nvGraphicFramePr>
          <p:cNvPr id="17" name="Object 2"/>
          <p:cNvGraphicFramePr>
            <a:graphicFrameLocks noGrp="1" noChangeAspect="1"/>
          </p:cNvGraphicFramePr>
          <p:nvPr>
            <p:ph type="chart" sz="half" idx="2"/>
          </p:nvPr>
        </p:nvGraphicFramePr>
        <p:xfrm>
          <a:off x="5153025" y="2604051"/>
          <a:ext cx="3479800" cy="3337962"/>
        </p:xfrm>
        <a:graphic>
          <a:graphicData uri="http://schemas.openxmlformats.org/drawingml/2006/chart">
            <c:chart xmlns:c="http://schemas.openxmlformats.org/drawingml/2006/chart" xmlns:r="http://schemas.openxmlformats.org/officeDocument/2006/relationships" r:id="rId3"/>
          </a:graphicData>
        </a:graphic>
      </p:graphicFrame>
      <p:sp>
        <p:nvSpPr>
          <p:cNvPr id="122886" name="Text Box 6"/>
          <p:cNvSpPr txBox="1">
            <a:spLocks noChangeArrowheads="1"/>
          </p:cNvSpPr>
          <p:nvPr/>
        </p:nvSpPr>
        <p:spPr bwMode="auto">
          <a:xfrm>
            <a:off x="3371850" y="5375275"/>
            <a:ext cx="1661032" cy="1384995"/>
          </a:xfrm>
          <a:prstGeom prst="rect">
            <a:avLst/>
          </a:prstGeom>
          <a:noFill/>
          <a:ln w="12700" cap="sq">
            <a:noFill/>
            <a:miter lim="800000"/>
            <a:headEnd type="none" w="sm" len="sm"/>
            <a:tailEnd type="none" w="sm" len="sm"/>
          </a:ln>
          <a:effectLst/>
        </p:spPr>
        <p:txBody>
          <a:bodyPr wrap="none">
            <a:spAutoFit/>
          </a:bodyPr>
          <a:lstStyle/>
          <a:p>
            <a:pPr eaLnBrk="0" hangingPunct="0"/>
            <a:r>
              <a:rPr lang="en-US" sz="2800" dirty="0" smtClean="0"/>
              <a:t>Sound </a:t>
            </a:r>
          </a:p>
          <a:p>
            <a:pPr eaLnBrk="0" hangingPunct="0"/>
            <a:r>
              <a:rPr lang="en-US" sz="2800" dirty="0" smtClean="0"/>
              <a:t>of ball </a:t>
            </a:r>
          </a:p>
          <a:p>
            <a:pPr eaLnBrk="0" hangingPunct="0"/>
            <a:r>
              <a:rPr lang="en-US" sz="2800" dirty="0" smtClean="0"/>
              <a:t>bouncing</a:t>
            </a:r>
            <a:endParaRPr lang="en-US" sz="2800" dirty="0"/>
          </a:p>
        </p:txBody>
      </p:sp>
      <p:sp>
        <p:nvSpPr>
          <p:cNvPr id="122888" name="Line 8"/>
          <p:cNvSpPr>
            <a:spLocks noChangeShapeType="1"/>
          </p:cNvSpPr>
          <p:nvPr/>
        </p:nvSpPr>
        <p:spPr bwMode="auto">
          <a:xfrm>
            <a:off x="2506663" y="4876800"/>
            <a:ext cx="812800" cy="609600"/>
          </a:xfrm>
          <a:prstGeom prst="line">
            <a:avLst/>
          </a:prstGeom>
          <a:noFill/>
          <a:ln w="50800" cap="sq">
            <a:solidFill>
              <a:schemeClr val="tx1"/>
            </a:solidFill>
            <a:round/>
            <a:headEnd type="none" w="sm" len="sm"/>
            <a:tailEnd type="triangle" w="sm" len="sm"/>
          </a:ln>
          <a:effectLst/>
        </p:spPr>
        <p:txBody>
          <a:bodyPr wrap="none" anchor="ctr"/>
          <a:lstStyle/>
          <a:p>
            <a:endParaRPr lang="en-US"/>
          </a:p>
        </p:txBody>
      </p:sp>
      <p:sp>
        <p:nvSpPr>
          <p:cNvPr id="122889" name="Line 9"/>
          <p:cNvSpPr>
            <a:spLocks noChangeShapeType="1"/>
          </p:cNvSpPr>
          <p:nvPr/>
        </p:nvSpPr>
        <p:spPr bwMode="auto">
          <a:xfrm>
            <a:off x="3589338" y="4876800"/>
            <a:ext cx="0" cy="457200"/>
          </a:xfrm>
          <a:prstGeom prst="line">
            <a:avLst/>
          </a:prstGeom>
          <a:noFill/>
          <a:ln w="50800">
            <a:solidFill>
              <a:srgbClr val="0070C0"/>
            </a:solidFill>
            <a:prstDash val="sysDot"/>
            <a:round/>
            <a:headEnd type="none" w="sm" len="sm"/>
            <a:tailEnd type="triangle" w="sm" len="sm"/>
          </a:ln>
          <a:effectLst/>
        </p:spPr>
        <p:txBody>
          <a:bodyPr wrap="none" anchor="ctr"/>
          <a:lstStyle/>
          <a:p>
            <a:endParaRPr lang="en-US"/>
          </a:p>
        </p:txBody>
      </p:sp>
      <p:sp>
        <p:nvSpPr>
          <p:cNvPr id="122890" name="Line 10"/>
          <p:cNvSpPr>
            <a:spLocks noChangeShapeType="1"/>
          </p:cNvSpPr>
          <p:nvPr/>
        </p:nvSpPr>
        <p:spPr bwMode="auto">
          <a:xfrm flipV="1">
            <a:off x="3860800" y="4876800"/>
            <a:ext cx="0" cy="457200"/>
          </a:xfrm>
          <a:prstGeom prst="line">
            <a:avLst/>
          </a:prstGeom>
          <a:noFill/>
          <a:ln w="50800">
            <a:solidFill>
              <a:srgbClr val="0070C0"/>
            </a:solidFill>
            <a:prstDash val="sysDot"/>
            <a:round/>
            <a:headEnd type="none" w="sm" len="sm"/>
            <a:tailEnd type="triangle" w="sm" len="sm"/>
          </a:ln>
          <a:effectLst/>
        </p:spPr>
        <p:txBody>
          <a:bodyPr wrap="none" anchor="ctr"/>
          <a:lstStyle/>
          <a:p>
            <a:endParaRPr lang="en-US"/>
          </a:p>
        </p:txBody>
      </p:sp>
      <p:sp>
        <p:nvSpPr>
          <p:cNvPr id="122892" name="Line 12"/>
          <p:cNvSpPr>
            <a:spLocks noChangeShapeType="1"/>
          </p:cNvSpPr>
          <p:nvPr/>
        </p:nvSpPr>
        <p:spPr bwMode="auto">
          <a:xfrm flipH="1" flipV="1">
            <a:off x="2438400" y="5029200"/>
            <a:ext cx="812800" cy="609600"/>
          </a:xfrm>
          <a:prstGeom prst="line">
            <a:avLst/>
          </a:prstGeom>
          <a:noFill/>
          <a:ln w="50800">
            <a:solidFill>
              <a:schemeClr val="tx1"/>
            </a:solidFill>
            <a:prstDash val="sysDot"/>
            <a:round/>
            <a:headEnd type="none" w="sm" len="sm"/>
            <a:tailEnd type="triangle" w="sm" len="sm"/>
          </a:ln>
          <a:effectLst/>
        </p:spPr>
        <p:txBody>
          <a:bodyPr wrap="none" anchor="ctr"/>
          <a:lstStyle/>
          <a:p>
            <a:endParaRPr lang="en-US"/>
          </a:p>
        </p:txBody>
      </p:sp>
      <p:sp>
        <p:nvSpPr>
          <p:cNvPr id="122894" name="Text Box 14"/>
          <p:cNvSpPr txBox="1">
            <a:spLocks noChangeArrowheads="1"/>
          </p:cNvSpPr>
          <p:nvPr/>
        </p:nvSpPr>
        <p:spPr bwMode="auto">
          <a:xfrm>
            <a:off x="6850063" y="4648200"/>
            <a:ext cx="952500" cy="641350"/>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1800" dirty="0">
                <a:solidFill>
                  <a:srgbClr val="001118"/>
                </a:solidFill>
                <a:latin typeface="Times New Roman" pitchFamily="18" charset="0"/>
              </a:rPr>
              <a:t>90%</a:t>
            </a:r>
          </a:p>
          <a:p>
            <a:pPr algn="ctr" eaLnBrk="0" hangingPunct="0"/>
            <a:r>
              <a:rPr lang="en-US" sz="1800" dirty="0">
                <a:solidFill>
                  <a:srgbClr val="001118"/>
                </a:solidFill>
                <a:latin typeface="Times New Roman" pitchFamily="18" charset="0"/>
              </a:rPr>
              <a:t>(4 pairs)</a:t>
            </a:r>
            <a:endParaRPr lang="en-US" sz="2400" dirty="0">
              <a:solidFill>
                <a:srgbClr val="001118"/>
              </a:solidFill>
              <a:latin typeface="Times New Roman" pitchFamily="18" charset="0"/>
            </a:endParaRPr>
          </a:p>
        </p:txBody>
      </p:sp>
      <p:sp>
        <p:nvSpPr>
          <p:cNvPr id="122895" name="Text Box 15"/>
          <p:cNvSpPr txBox="1">
            <a:spLocks noChangeArrowheads="1"/>
          </p:cNvSpPr>
          <p:nvPr/>
        </p:nvSpPr>
        <p:spPr bwMode="auto">
          <a:xfrm>
            <a:off x="5476635" y="6172200"/>
            <a:ext cx="3352200" cy="369332"/>
          </a:xfrm>
          <a:prstGeom prst="rect">
            <a:avLst/>
          </a:prstGeom>
          <a:noFill/>
          <a:ln w="12700" cap="sq">
            <a:noFill/>
            <a:miter lim="800000"/>
            <a:headEnd type="none" w="sm" len="sm"/>
            <a:tailEnd type="none" w="sm" len="sm"/>
          </a:ln>
          <a:effectLst/>
        </p:spPr>
        <p:txBody>
          <a:bodyPr wrap="none">
            <a:spAutoFit/>
          </a:bodyPr>
          <a:lstStyle/>
          <a:p>
            <a:pPr eaLnBrk="0" hangingPunct="0"/>
            <a:r>
              <a:rPr lang="en-US" dirty="0" err="1" smtClean="0">
                <a:latin typeface="Times New Roman" pitchFamily="18" charset="0"/>
              </a:rPr>
              <a:t>Lipkens</a:t>
            </a:r>
            <a:r>
              <a:rPr lang="en-US" dirty="0">
                <a:latin typeface="Times New Roman" pitchFamily="18" charset="0"/>
              </a:rPr>
              <a:t>, Hayes, &amp; Hayes (1993)</a:t>
            </a:r>
          </a:p>
        </p:txBody>
      </p:sp>
      <p:sp>
        <p:nvSpPr>
          <p:cNvPr id="122898" name="Line 18"/>
          <p:cNvSpPr>
            <a:spLocks noChangeShapeType="1"/>
          </p:cNvSpPr>
          <p:nvPr/>
        </p:nvSpPr>
        <p:spPr bwMode="auto">
          <a:xfrm>
            <a:off x="2590800" y="4648200"/>
            <a:ext cx="762000" cy="0"/>
          </a:xfrm>
          <a:prstGeom prst="line">
            <a:avLst/>
          </a:prstGeom>
          <a:noFill/>
          <a:ln w="50800">
            <a:solidFill>
              <a:schemeClr val="tx1"/>
            </a:solidFill>
            <a:round/>
            <a:headEnd/>
            <a:tailEnd type="triangle" w="med" len="med"/>
          </a:ln>
          <a:effectLst/>
        </p:spPr>
        <p:txBody>
          <a:bodyPr/>
          <a:lstStyle/>
          <a:p>
            <a:endParaRPr lang="en-US"/>
          </a:p>
        </p:txBody>
      </p:sp>
      <p:sp>
        <p:nvSpPr>
          <p:cNvPr id="122899" name="Line 19"/>
          <p:cNvSpPr>
            <a:spLocks noChangeShapeType="1"/>
          </p:cNvSpPr>
          <p:nvPr/>
        </p:nvSpPr>
        <p:spPr bwMode="auto">
          <a:xfrm flipH="1">
            <a:off x="2590800" y="4800600"/>
            <a:ext cx="685800" cy="0"/>
          </a:xfrm>
          <a:prstGeom prst="line">
            <a:avLst/>
          </a:prstGeom>
          <a:noFill/>
          <a:ln w="50800">
            <a:solidFill>
              <a:schemeClr val="tx1"/>
            </a:solidFill>
            <a:prstDash val="sysDot"/>
            <a:round/>
            <a:headEnd/>
            <a:tailEnd type="triangle" w="med" len="med"/>
          </a:ln>
          <a:effectLst/>
        </p:spPr>
        <p:txBody>
          <a:bodyPr/>
          <a:lstStyle/>
          <a:p>
            <a:endParaRPr lang="en-US"/>
          </a:p>
        </p:txBody>
      </p:sp>
      <p:sp>
        <p:nvSpPr>
          <p:cNvPr id="16" name="Rectangle 15"/>
          <p:cNvSpPr/>
          <p:nvPr/>
        </p:nvSpPr>
        <p:spPr>
          <a:xfrm>
            <a:off x="609600" y="2819400"/>
            <a:ext cx="4572000" cy="923330"/>
          </a:xfrm>
          <a:prstGeom prst="rect">
            <a:avLst/>
          </a:prstGeom>
        </p:spPr>
        <p:txBody>
          <a:bodyPr>
            <a:spAutoFit/>
          </a:bodyPr>
          <a:lstStyle/>
          <a:p>
            <a:pPr>
              <a:buNone/>
            </a:pPr>
            <a:r>
              <a:rPr lang="en-US" dirty="0" smtClean="0">
                <a:hlinkClick r:id="rId4"/>
              </a:rPr>
              <a:t>Around 2 years:</a:t>
            </a:r>
          </a:p>
          <a:p>
            <a:pPr>
              <a:buNone/>
            </a:pPr>
            <a:r>
              <a:rPr lang="en-US" dirty="0" smtClean="0">
                <a:hlinkClick r:id="rId4"/>
              </a:rPr>
              <a:t>http://www.youtube.com/watch?v=d_tB89jP7XI&amp;feature=related</a:t>
            </a:r>
            <a:endParaRPr lang="en-US" dirty="0" smtClean="0"/>
          </a:p>
        </p:txBody>
      </p:sp>
      <p:pic>
        <p:nvPicPr>
          <p:cNvPr id="18" name="Picture 1" descr="C:\Program Files (x86)\Microsoft Office\MEDIA\CAGCAT10\j0299763.wmf"/>
          <p:cNvPicPr>
            <a:picLocks noChangeAspect="1" noChangeArrowheads="1"/>
          </p:cNvPicPr>
          <p:nvPr/>
        </p:nvPicPr>
        <p:blipFill>
          <a:blip r:embed="rId5"/>
          <a:srcRect/>
          <a:stretch>
            <a:fillRect/>
          </a:stretch>
        </p:blipFill>
        <p:spPr bwMode="auto">
          <a:xfrm>
            <a:off x="574111" y="4207556"/>
            <a:ext cx="1591804" cy="1309914"/>
          </a:xfrm>
          <a:prstGeom prst="rect">
            <a:avLst/>
          </a:prstGeom>
          <a:noFill/>
        </p:spPr>
      </p:pic>
      <p:sp>
        <p:nvSpPr>
          <p:cNvPr id="19" name="Rectangle 10"/>
          <p:cNvSpPr>
            <a:spLocks noChangeArrowheads="1"/>
          </p:cNvSpPr>
          <p:nvPr/>
        </p:nvSpPr>
        <p:spPr bwMode="auto">
          <a:xfrm>
            <a:off x="3423514" y="4353580"/>
            <a:ext cx="1351685" cy="523220"/>
          </a:xfrm>
          <a:prstGeom prst="rect">
            <a:avLst/>
          </a:prstGeom>
          <a:noFill/>
          <a:ln w="9525">
            <a:noFill/>
            <a:miter lim="800000"/>
            <a:headEnd/>
            <a:tailEnd/>
          </a:ln>
          <a:effectLst/>
        </p:spPr>
        <p:txBody>
          <a:bodyPr wrap="square">
            <a:spAutoFit/>
          </a:bodyPr>
          <a:lstStyle/>
          <a:p>
            <a:pPr eaLnBrk="0" hangingPunct="0"/>
            <a:r>
              <a:rPr lang="en-US" sz="2800" dirty="0" smtClean="0"/>
              <a:t>“Ball”</a:t>
            </a:r>
            <a:endParaRPr lang="en-US" sz="2800"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05293" y="342073"/>
            <a:ext cx="7313612" cy="1143000"/>
          </a:xfrm>
          <a:noFill/>
          <a:ln/>
        </p:spPr>
        <p:txBody>
          <a:bodyPr lIns="92075" tIns="46038" rIns="92075" bIns="46038"/>
          <a:lstStyle/>
          <a:p>
            <a:r>
              <a:rPr lang="en-US" b="1" dirty="0">
                <a:solidFill>
                  <a:srgbClr val="006666"/>
                </a:solidFill>
              </a:rPr>
              <a:t>Relational Framing</a:t>
            </a:r>
          </a:p>
        </p:txBody>
      </p:sp>
      <p:sp>
        <p:nvSpPr>
          <p:cNvPr id="102403" name="Rectangle 3"/>
          <p:cNvSpPr>
            <a:spLocks noGrp="1" noChangeArrowheads="1"/>
          </p:cNvSpPr>
          <p:nvPr>
            <p:ph type="body" sz="half" idx="1"/>
          </p:nvPr>
        </p:nvSpPr>
        <p:spPr>
          <a:xfrm>
            <a:off x="604838" y="1485073"/>
            <a:ext cx="4497387" cy="4114800"/>
          </a:xfrm>
          <a:noFill/>
          <a:ln/>
        </p:spPr>
        <p:txBody>
          <a:bodyPr lIns="92075" tIns="46038" rIns="92075" bIns="46038">
            <a:normAutofit/>
          </a:bodyPr>
          <a:lstStyle/>
          <a:p>
            <a:pPr>
              <a:buClr>
                <a:srgbClr val="006666"/>
              </a:buClr>
              <a:buNone/>
            </a:pPr>
            <a:endParaRPr lang="en-US" sz="3200" dirty="0"/>
          </a:p>
          <a:p>
            <a:pPr>
              <a:buFont typeface="Comic Sans MS" pitchFamily="66" charset="0"/>
              <a:buChar char="O"/>
            </a:pPr>
            <a:r>
              <a:rPr lang="en-US" sz="3200" dirty="0"/>
              <a:t>Ability to form multiple </a:t>
            </a:r>
            <a:r>
              <a:rPr lang="en-US" sz="3200" dirty="0" smtClean="0"/>
              <a:t> relations </a:t>
            </a:r>
            <a:r>
              <a:rPr lang="en-US" sz="3200" dirty="0"/>
              <a:t>forms by 27 months of age</a:t>
            </a:r>
          </a:p>
          <a:p>
            <a:pPr lvl="1">
              <a:buFont typeface="Comic Sans MS" pitchFamily="66" charset="0"/>
              <a:buChar char="O"/>
            </a:pPr>
            <a:r>
              <a:rPr lang="en-US" sz="2800" dirty="0" smtClean="0"/>
              <a:t>Exponential increase in frames</a:t>
            </a:r>
            <a:endParaRPr lang="en-US" sz="2800" dirty="0"/>
          </a:p>
        </p:txBody>
      </p:sp>
      <p:graphicFrame>
        <p:nvGraphicFramePr>
          <p:cNvPr id="6" name="Object 2"/>
          <p:cNvGraphicFramePr>
            <a:graphicFrameLocks noGrp="1" noChangeAspect="1"/>
          </p:cNvGraphicFramePr>
          <p:nvPr>
            <p:ph type="chart" sz="half" idx="2"/>
          </p:nvPr>
        </p:nvGraphicFramePr>
        <p:xfrm>
          <a:off x="4921511" y="1241946"/>
          <a:ext cx="3947852" cy="4694830"/>
        </p:xfrm>
        <a:graphic>
          <a:graphicData uri="http://schemas.openxmlformats.org/drawingml/2006/chart">
            <c:chart xmlns:c="http://schemas.openxmlformats.org/drawingml/2006/chart" xmlns:r="http://schemas.openxmlformats.org/officeDocument/2006/relationships" r:id="rId3"/>
          </a:graphicData>
        </a:graphic>
      </p:graphicFrame>
      <p:sp>
        <p:nvSpPr>
          <p:cNvPr id="102405" name="Text Box 5"/>
          <p:cNvSpPr txBox="1">
            <a:spLocks noChangeArrowheads="1"/>
          </p:cNvSpPr>
          <p:nvPr/>
        </p:nvSpPr>
        <p:spPr bwMode="auto">
          <a:xfrm>
            <a:off x="5517163" y="6248400"/>
            <a:ext cx="3352200" cy="369332"/>
          </a:xfrm>
          <a:prstGeom prst="rect">
            <a:avLst/>
          </a:prstGeom>
          <a:noFill/>
          <a:ln w="12700" cap="sq">
            <a:noFill/>
            <a:miter lim="800000"/>
            <a:headEnd type="none" w="sm" len="sm"/>
            <a:tailEnd type="none" w="sm" len="sm"/>
          </a:ln>
          <a:effectLst/>
        </p:spPr>
        <p:txBody>
          <a:bodyPr wrap="none">
            <a:spAutoFit/>
          </a:bodyPr>
          <a:lstStyle/>
          <a:p>
            <a:pPr eaLnBrk="0" hangingPunct="0"/>
            <a:r>
              <a:rPr lang="en-US" dirty="0" err="1" smtClean="0">
                <a:latin typeface="Times New Roman" pitchFamily="18" charset="0"/>
              </a:rPr>
              <a:t>Lipkens</a:t>
            </a:r>
            <a:r>
              <a:rPr lang="en-US" dirty="0">
                <a:latin typeface="Times New Roman" pitchFamily="18" charset="0"/>
              </a:rPr>
              <a:t>, Hayes, &amp; Hayes (1993)</a:t>
            </a:r>
          </a:p>
        </p:txBody>
      </p:sp>
      <p:sp>
        <p:nvSpPr>
          <p:cNvPr id="7" name="Rectangle 6"/>
          <p:cNvSpPr/>
          <p:nvPr/>
        </p:nvSpPr>
        <p:spPr>
          <a:xfrm>
            <a:off x="367553" y="5599708"/>
            <a:ext cx="4572000" cy="923330"/>
          </a:xfrm>
          <a:prstGeom prst="rect">
            <a:avLst/>
          </a:prstGeom>
        </p:spPr>
        <p:txBody>
          <a:bodyPr>
            <a:spAutoFit/>
          </a:bodyPr>
          <a:lstStyle/>
          <a:p>
            <a:pPr>
              <a:buNone/>
            </a:pPr>
            <a:r>
              <a:rPr lang="en-US" dirty="0" smtClean="0">
                <a:hlinkClick r:id="rId4"/>
              </a:rPr>
              <a:t>Around age 3:</a:t>
            </a:r>
          </a:p>
          <a:p>
            <a:pPr>
              <a:buNone/>
            </a:pPr>
            <a:r>
              <a:rPr lang="en-US" dirty="0" smtClean="0">
                <a:hlinkClick r:id="rId4"/>
              </a:rPr>
              <a:t>http://www.youtube.com/watch?v=E8aprCNnecU&amp;feature=related</a:t>
            </a:r>
            <a:endParaRPr lang="en-US" dirty="0" smtClean="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67553" y="301625"/>
            <a:ext cx="7313612" cy="1143000"/>
          </a:xfrm>
          <a:noFill/>
          <a:ln/>
        </p:spPr>
        <p:txBody>
          <a:bodyPr lIns="92075" tIns="46038" rIns="92075" bIns="46038"/>
          <a:lstStyle/>
          <a:p>
            <a:r>
              <a:rPr lang="en-US" b="1" dirty="0"/>
              <a:t>Relational Framing</a:t>
            </a:r>
          </a:p>
        </p:txBody>
      </p:sp>
      <p:sp>
        <p:nvSpPr>
          <p:cNvPr id="104451" name="Rectangle 3"/>
          <p:cNvSpPr>
            <a:spLocks noGrp="1" noChangeArrowheads="1"/>
          </p:cNvSpPr>
          <p:nvPr>
            <p:ph type="body" sz="half" idx="1"/>
          </p:nvPr>
        </p:nvSpPr>
        <p:spPr>
          <a:xfrm>
            <a:off x="914400" y="1828800"/>
            <a:ext cx="4343400" cy="4114800"/>
          </a:xfrm>
          <a:noFill/>
          <a:ln/>
        </p:spPr>
        <p:txBody>
          <a:bodyPr lIns="92075" tIns="46038" rIns="92075" bIns="46038"/>
          <a:lstStyle/>
          <a:p>
            <a:pPr>
              <a:buFontTx/>
              <a:buChar char="o"/>
            </a:pPr>
            <a:r>
              <a:rPr lang="en-US" sz="2500" dirty="0">
                <a:solidFill>
                  <a:srgbClr val="B2B2B2"/>
                </a:solidFill>
              </a:rPr>
              <a:t>Emerges in </a:t>
            </a:r>
            <a:r>
              <a:rPr lang="en-US" sz="2500" dirty="0" smtClean="0">
                <a:solidFill>
                  <a:srgbClr val="B2B2B2"/>
                </a:solidFill>
              </a:rPr>
              <a:t>toddlerhood</a:t>
            </a:r>
            <a:endParaRPr lang="en-US" sz="2500" dirty="0">
              <a:solidFill>
                <a:srgbClr val="B2B2B2"/>
              </a:solidFill>
            </a:endParaRPr>
          </a:p>
          <a:p>
            <a:pPr>
              <a:buFontTx/>
              <a:buChar char="o"/>
            </a:pPr>
            <a:r>
              <a:rPr lang="en-US" sz="2500" dirty="0">
                <a:solidFill>
                  <a:srgbClr val="B2B2B2"/>
                </a:solidFill>
              </a:rPr>
              <a:t>Gets more complex</a:t>
            </a:r>
          </a:p>
          <a:p>
            <a:pPr>
              <a:buFontTx/>
              <a:buChar char="o"/>
            </a:pPr>
            <a:r>
              <a:rPr lang="en-US" sz="2500" dirty="0">
                <a:solidFill>
                  <a:srgbClr val="B2B2B2"/>
                </a:solidFill>
              </a:rPr>
              <a:t>Multiple relational forms</a:t>
            </a:r>
            <a:endParaRPr lang="en-US" sz="2500" dirty="0"/>
          </a:p>
          <a:p>
            <a:r>
              <a:rPr lang="en-US" sz="2500" dirty="0"/>
              <a:t>Correlates with cognitive/verbal </a:t>
            </a:r>
            <a:r>
              <a:rPr lang="en-US" sz="2500" dirty="0" smtClean="0"/>
              <a:t>ability</a:t>
            </a:r>
          </a:p>
          <a:p>
            <a:r>
              <a:rPr lang="en-US" sz="2500" dirty="0" smtClean="0"/>
              <a:t>Emotion knowledge </a:t>
            </a:r>
            <a:r>
              <a:rPr lang="en-US" sz="2500" i="1" dirty="0" smtClean="0"/>
              <a:t>also</a:t>
            </a:r>
            <a:r>
              <a:rPr lang="en-US" sz="2500" dirty="0" smtClean="0"/>
              <a:t> correlates with verbal ability</a:t>
            </a:r>
            <a:endParaRPr lang="en-US" sz="2500" dirty="0"/>
          </a:p>
        </p:txBody>
      </p:sp>
      <p:graphicFrame>
        <p:nvGraphicFramePr>
          <p:cNvPr id="16" name="Object 2"/>
          <p:cNvGraphicFramePr>
            <a:graphicFrameLocks noGrp="1" noChangeAspect="1"/>
          </p:cNvGraphicFramePr>
          <p:nvPr>
            <p:ph type="chart" sz="half" idx="2"/>
          </p:nvPr>
        </p:nvGraphicFramePr>
        <p:xfrm>
          <a:off x="5153025" y="2224694"/>
          <a:ext cx="3479800" cy="3319837"/>
        </p:xfrm>
        <a:graphic>
          <a:graphicData uri="http://schemas.openxmlformats.org/drawingml/2006/chart">
            <c:chart xmlns:c="http://schemas.openxmlformats.org/drawingml/2006/chart" xmlns:r="http://schemas.openxmlformats.org/officeDocument/2006/relationships" r:id="rId3"/>
          </a:graphicData>
        </a:graphic>
      </p:graphicFrame>
      <p:sp>
        <p:nvSpPr>
          <p:cNvPr id="104453" name="Text Box 5"/>
          <p:cNvSpPr txBox="1">
            <a:spLocks noChangeArrowheads="1"/>
          </p:cNvSpPr>
          <p:nvPr/>
        </p:nvSpPr>
        <p:spPr bwMode="auto">
          <a:xfrm>
            <a:off x="6248400" y="3733800"/>
            <a:ext cx="1708150"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dirty="0">
                <a:latin typeface="Times New Roman" pitchFamily="18" charset="0"/>
              </a:rPr>
              <a:t>MR: No Language</a:t>
            </a:r>
            <a:endParaRPr lang="en-US" sz="2400" dirty="0">
              <a:latin typeface="Times New Roman" pitchFamily="18" charset="0"/>
            </a:endParaRPr>
          </a:p>
        </p:txBody>
      </p:sp>
      <p:sp>
        <p:nvSpPr>
          <p:cNvPr id="104454" name="Line 6"/>
          <p:cNvSpPr>
            <a:spLocks noChangeShapeType="1"/>
          </p:cNvSpPr>
          <p:nvPr/>
        </p:nvSpPr>
        <p:spPr bwMode="auto">
          <a:xfrm flipV="1">
            <a:off x="6781800" y="3581400"/>
            <a:ext cx="203200" cy="152400"/>
          </a:xfrm>
          <a:prstGeom prst="line">
            <a:avLst/>
          </a:prstGeom>
          <a:noFill/>
          <a:ln w="12700" cap="sq">
            <a:solidFill>
              <a:schemeClr val="tx1"/>
            </a:solidFill>
            <a:round/>
            <a:headEnd type="none" w="sm" len="sm"/>
            <a:tailEnd type="triangle" w="sm" len="sm"/>
          </a:ln>
          <a:effectLst/>
        </p:spPr>
        <p:txBody>
          <a:bodyPr wrap="none" anchor="ctr"/>
          <a:lstStyle/>
          <a:p>
            <a:endParaRPr lang="en-US"/>
          </a:p>
        </p:txBody>
      </p:sp>
      <p:sp>
        <p:nvSpPr>
          <p:cNvPr id="104455" name="Text Box 7"/>
          <p:cNvSpPr txBox="1">
            <a:spLocks noChangeArrowheads="1"/>
          </p:cNvSpPr>
          <p:nvPr/>
        </p:nvSpPr>
        <p:spPr bwMode="auto">
          <a:xfrm>
            <a:off x="6781800" y="3082925"/>
            <a:ext cx="1409700"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dirty="0">
                <a:latin typeface="Times New Roman" pitchFamily="18" charset="0"/>
              </a:rPr>
              <a:t>MR: Language</a:t>
            </a:r>
            <a:endParaRPr lang="en-US" sz="2400" dirty="0">
              <a:latin typeface="Times New Roman" pitchFamily="18" charset="0"/>
            </a:endParaRPr>
          </a:p>
        </p:txBody>
      </p:sp>
      <p:sp>
        <p:nvSpPr>
          <p:cNvPr id="104456" name="Text Box 8"/>
          <p:cNvSpPr txBox="1">
            <a:spLocks noChangeArrowheads="1"/>
          </p:cNvSpPr>
          <p:nvPr/>
        </p:nvSpPr>
        <p:spPr bwMode="auto">
          <a:xfrm>
            <a:off x="6505575" y="2482850"/>
            <a:ext cx="806450"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dirty="0">
                <a:latin typeface="Times New Roman" pitchFamily="18" charset="0"/>
              </a:rPr>
              <a:t>Typical</a:t>
            </a:r>
            <a:endParaRPr lang="en-US" sz="2400" dirty="0">
              <a:latin typeface="Times New Roman" pitchFamily="18" charset="0"/>
            </a:endParaRPr>
          </a:p>
        </p:txBody>
      </p:sp>
      <p:sp>
        <p:nvSpPr>
          <p:cNvPr id="104457" name="Line 9"/>
          <p:cNvSpPr>
            <a:spLocks noChangeShapeType="1"/>
          </p:cNvSpPr>
          <p:nvPr/>
        </p:nvSpPr>
        <p:spPr bwMode="auto">
          <a:xfrm flipH="1">
            <a:off x="6578600" y="2743200"/>
            <a:ext cx="203200" cy="228600"/>
          </a:xfrm>
          <a:prstGeom prst="line">
            <a:avLst/>
          </a:prstGeom>
          <a:noFill/>
          <a:ln w="12700" cap="sq">
            <a:solidFill>
              <a:schemeClr val="tx1"/>
            </a:solidFill>
            <a:round/>
            <a:headEnd type="none" w="sm" len="sm"/>
            <a:tailEnd type="triangle" w="sm" len="sm"/>
          </a:ln>
          <a:effectLst/>
        </p:spPr>
        <p:txBody>
          <a:bodyPr wrap="none" anchor="ctr"/>
          <a:lstStyle/>
          <a:p>
            <a:endParaRPr lang="en-US"/>
          </a:p>
        </p:txBody>
      </p:sp>
      <p:sp>
        <p:nvSpPr>
          <p:cNvPr id="104458" name="Line 10"/>
          <p:cNvSpPr>
            <a:spLocks noChangeShapeType="1"/>
          </p:cNvSpPr>
          <p:nvPr/>
        </p:nvSpPr>
        <p:spPr bwMode="auto">
          <a:xfrm flipH="1" flipV="1">
            <a:off x="6527800" y="3175000"/>
            <a:ext cx="203200" cy="76200"/>
          </a:xfrm>
          <a:prstGeom prst="line">
            <a:avLst/>
          </a:prstGeom>
          <a:noFill/>
          <a:ln w="12700" cap="sq">
            <a:solidFill>
              <a:schemeClr val="tx1"/>
            </a:solidFill>
            <a:round/>
            <a:headEnd type="none" w="sm" len="sm"/>
            <a:tailEnd type="triangle" w="sm" len="sm"/>
          </a:ln>
          <a:effectLst/>
        </p:spPr>
        <p:txBody>
          <a:bodyPr wrap="none" anchor="ctr"/>
          <a:lstStyle/>
          <a:p>
            <a:endParaRPr lang="en-US"/>
          </a:p>
        </p:txBody>
      </p:sp>
      <p:sp>
        <p:nvSpPr>
          <p:cNvPr id="104459" name="Text Box 11"/>
          <p:cNvSpPr txBox="1">
            <a:spLocks noChangeArrowheads="1"/>
          </p:cNvSpPr>
          <p:nvPr/>
        </p:nvSpPr>
        <p:spPr bwMode="auto">
          <a:xfrm>
            <a:off x="5309421" y="6153706"/>
            <a:ext cx="3388492" cy="369332"/>
          </a:xfrm>
          <a:prstGeom prst="rect">
            <a:avLst/>
          </a:prstGeom>
          <a:noFill/>
          <a:ln w="12700" cap="sq">
            <a:noFill/>
            <a:miter lim="800000"/>
            <a:headEnd type="none" w="sm" len="sm"/>
            <a:tailEnd type="none" w="sm" len="sm"/>
          </a:ln>
          <a:effectLst/>
        </p:spPr>
        <p:txBody>
          <a:bodyPr wrap="none">
            <a:spAutoFit/>
          </a:bodyPr>
          <a:lstStyle/>
          <a:p>
            <a:pPr eaLnBrk="0" hangingPunct="0"/>
            <a:r>
              <a:rPr lang="en-US" dirty="0" err="1" smtClean="0">
                <a:latin typeface="Times New Roman" pitchFamily="18" charset="0"/>
              </a:rPr>
              <a:t>Devany</a:t>
            </a:r>
            <a:r>
              <a:rPr lang="en-US" dirty="0">
                <a:latin typeface="Times New Roman" pitchFamily="18" charset="0"/>
              </a:rPr>
              <a:t>, Hayes, &amp; Nelson (1986)</a:t>
            </a:r>
          </a:p>
        </p:txBody>
      </p:sp>
      <p:sp>
        <p:nvSpPr>
          <p:cNvPr id="104460" name="Line 12"/>
          <p:cNvSpPr>
            <a:spLocks noChangeShapeType="1"/>
          </p:cNvSpPr>
          <p:nvPr/>
        </p:nvSpPr>
        <p:spPr bwMode="auto">
          <a:xfrm>
            <a:off x="6043613" y="3657600"/>
            <a:ext cx="2098675" cy="0"/>
          </a:xfrm>
          <a:prstGeom prst="line">
            <a:avLst/>
          </a:prstGeom>
          <a:noFill/>
          <a:ln w="12700">
            <a:solidFill>
              <a:schemeClr val="bg1"/>
            </a:solidFill>
            <a:prstDash val="dash"/>
            <a:round/>
            <a:headEnd type="none" w="sm" len="sm"/>
            <a:tailEnd type="none" w="sm" len="sm"/>
          </a:ln>
          <a:effectLst/>
        </p:spPr>
        <p:txBody>
          <a:bodyPr wrap="none" anchor="ctr"/>
          <a:lstStyle/>
          <a:p>
            <a:endParaRPr lang="en-US"/>
          </a:p>
        </p:txBody>
      </p:sp>
      <p:sp>
        <p:nvSpPr>
          <p:cNvPr id="104461" name="Line 13"/>
          <p:cNvSpPr>
            <a:spLocks noChangeShapeType="1"/>
          </p:cNvSpPr>
          <p:nvPr/>
        </p:nvSpPr>
        <p:spPr bwMode="auto">
          <a:xfrm flipH="1">
            <a:off x="8142288" y="3657600"/>
            <a:ext cx="271462" cy="0"/>
          </a:xfrm>
          <a:prstGeom prst="line">
            <a:avLst/>
          </a:prstGeom>
          <a:noFill/>
          <a:ln w="12700" cap="sq">
            <a:solidFill>
              <a:schemeClr val="tx1"/>
            </a:solidFill>
            <a:round/>
            <a:headEnd type="none" w="sm" len="sm"/>
            <a:tailEnd type="triangle" w="sm" len="sm"/>
          </a:ln>
          <a:effectLst/>
        </p:spPr>
        <p:txBody>
          <a:bodyPr wrap="none" anchor="ctr"/>
          <a:lstStyle/>
          <a:p>
            <a:endParaRPr lang="en-US"/>
          </a:p>
        </p:txBody>
      </p:sp>
      <p:sp>
        <p:nvSpPr>
          <p:cNvPr id="104462" name="Text Box 14"/>
          <p:cNvSpPr txBox="1">
            <a:spLocks noChangeArrowheads="1"/>
          </p:cNvSpPr>
          <p:nvPr/>
        </p:nvSpPr>
        <p:spPr bwMode="auto">
          <a:xfrm rot="-5400000">
            <a:off x="8158163" y="3492500"/>
            <a:ext cx="781050" cy="2984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AGaramond" pitchFamily="18" charset="0"/>
              </a:rPr>
              <a:t>Chance</a:t>
            </a:r>
            <a:endParaRPr lang="en-US" sz="2400">
              <a:latin typeface="Times New Roman" pitchFamily="18" charset="0"/>
            </a:endParaRPr>
          </a:p>
        </p:txBody>
      </p:sp>
      <p:sp>
        <p:nvSpPr>
          <p:cNvPr id="15" name="Rectangle 14"/>
          <p:cNvSpPr/>
          <p:nvPr/>
        </p:nvSpPr>
        <p:spPr>
          <a:xfrm>
            <a:off x="367553" y="5599708"/>
            <a:ext cx="4572000" cy="923330"/>
          </a:xfrm>
          <a:prstGeom prst="rect">
            <a:avLst/>
          </a:prstGeom>
        </p:spPr>
        <p:txBody>
          <a:bodyPr>
            <a:spAutoFit/>
          </a:bodyPr>
          <a:lstStyle/>
          <a:p>
            <a:pPr>
              <a:buNone/>
            </a:pPr>
            <a:r>
              <a:rPr lang="en-US" dirty="0" smtClean="0">
                <a:hlinkClick r:id=""/>
              </a:rPr>
              <a:t>Around age 3:</a:t>
            </a:r>
          </a:p>
          <a:p>
            <a:pPr>
              <a:buNone/>
            </a:pPr>
            <a:r>
              <a:rPr lang="en-US" dirty="0" smtClean="0">
                <a:hlinkClick r:id=""/>
              </a:rPr>
              <a:t>http://www.youtube.com/watch?v=E8aprCNnecU&amp;feature=related</a:t>
            </a:r>
            <a:endParaRPr lang="en-US" dirty="0" smtClean="0"/>
          </a:p>
        </p:txBody>
      </p:sp>
    </p:spTree>
    <p:extLst>
      <p:ext uri="{BB962C8B-B14F-4D97-AF65-F5344CB8AC3E}">
        <p14:creationId xmlns="" xmlns:p14="http://schemas.microsoft.com/office/powerpoint/2010/main" val="100038610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RFT and Self (McHugh, Barnes-Holmes &amp; Barnes-Holmes, 2004)</a:t>
            </a:r>
            <a:endParaRPr lang="en-US" dirty="0"/>
          </a:p>
        </p:txBody>
      </p:sp>
      <p:sp>
        <p:nvSpPr>
          <p:cNvPr id="6" name="Content Placeholder 5"/>
          <p:cNvSpPr>
            <a:spLocks noGrp="1"/>
          </p:cNvSpPr>
          <p:nvPr>
            <p:ph idx="1"/>
          </p:nvPr>
        </p:nvSpPr>
        <p:spPr/>
        <p:txBody>
          <a:bodyPr/>
          <a:lstStyle/>
          <a:p>
            <a:r>
              <a:rPr lang="en-US" dirty="0" smtClean="0"/>
              <a:t>Theory of mind</a:t>
            </a:r>
          </a:p>
          <a:p>
            <a:pPr lvl="1"/>
            <a:r>
              <a:rPr lang="en-US" dirty="0" smtClean="0"/>
              <a:t>Perspective-taking as relational responding</a:t>
            </a:r>
          </a:p>
          <a:p>
            <a:pPr lvl="1"/>
            <a:r>
              <a:rPr lang="en-US" dirty="0" smtClean="0"/>
              <a:t>Relational frames I-You, Here-There, Now-Then</a:t>
            </a:r>
          </a:p>
          <a:p>
            <a:pPr lvl="1"/>
            <a:r>
              <a:rPr lang="en-US" dirty="0" smtClean="0"/>
              <a:t>Developmental – early childhood group had the most errors; adults had the least</a:t>
            </a:r>
          </a:p>
          <a:p>
            <a:pPr lvl="1"/>
            <a:r>
              <a:rPr lang="en-US" dirty="0" smtClean="0"/>
              <a:t>Perspective-taking can be trained</a:t>
            </a:r>
          </a:p>
          <a:p>
            <a:pPr lvl="2"/>
            <a:r>
              <a:rPr lang="en-US" dirty="0" smtClean="0"/>
              <a:t>Later studies have showed its utility in teaching children on the autistic spectrum </a:t>
            </a:r>
            <a:r>
              <a:rPr lang="en-US" dirty="0" err="1" smtClean="0"/>
              <a:t>ToM</a:t>
            </a:r>
            <a:endParaRPr lang="en-US" dirty="0" smtClean="0"/>
          </a:p>
          <a:p>
            <a:pPr lvl="1"/>
            <a:endParaRPr lang="en-US" dirty="0"/>
          </a:p>
        </p:txBody>
      </p:sp>
    </p:spTree>
    <p:extLst>
      <p:ext uri="{BB962C8B-B14F-4D97-AF65-F5344CB8AC3E}">
        <p14:creationId xmlns="" xmlns:p14="http://schemas.microsoft.com/office/powerpoint/2010/main" val="1566576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362456"/>
          </a:xfrm>
        </p:spPr>
        <p:txBody>
          <a:bodyPr/>
          <a:lstStyle/>
          <a:p>
            <a:pPr algn="ctr"/>
            <a:r>
              <a:rPr lang="en-US" dirty="0" smtClean="0"/>
              <a:t>Josie, at 10 years old</a:t>
            </a:r>
            <a:endParaRPr lang="en-US" dirty="0"/>
          </a:p>
        </p:txBody>
      </p:sp>
      <p:sp>
        <p:nvSpPr>
          <p:cNvPr id="3" name="Text Placeholder 2"/>
          <p:cNvSpPr>
            <a:spLocks noGrp="1"/>
          </p:cNvSpPr>
          <p:nvPr>
            <p:ph type="body" idx="1"/>
          </p:nvPr>
        </p:nvSpPr>
        <p:spPr>
          <a:xfrm>
            <a:off x="152400" y="1905000"/>
            <a:ext cx="8839200" cy="1509712"/>
          </a:xfrm>
        </p:spPr>
        <p:txBody>
          <a:bodyPr>
            <a:noAutofit/>
          </a:bodyPr>
          <a:lstStyle/>
          <a:p>
            <a:pPr algn="ctr"/>
            <a:r>
              <a:rPr lang="en-US" sz="1600" dirty="0" smtClean="0"/>
              <a:t>Josie</a:t>
            </a:r>
          </a:p>
          <a:p>
            <a:pPr algn="ctr"/>
            <a:r>
              <a:rPr lang="en-US" sz="1600" dirty="0" smtClean="0"/>
              <a:t>Friendly, creative , confident, smart</a:t>
            </a:r>
          </a:p>
          <a:p>
            <a:pPr algn="ctr"/>
            <a:r>
              <a:rPr lang="en-US" sz="1600" dirty="0" smtClean="0"/>
              <a:t>Daughter of Lisa and John, sister of Rory, owner of </a:t>
            </a:r>
            <a:r>
              <a:rPr lang="en-US" sz="1600" dirty="0" err="1" smtClean="0"/>
              <a:t>Lizzy</a:t>
            </a:r>
            <a:r>
              <a:rPr lang="en-US" sz="1600" dirty="0" smtClean="0"/>
              <a:t> and Marco</a:t>
            </a:r>
          </a:p>
          <a:p>
            <a:pPr algn="ctr"/>
            <a:r>
              <a:rPr lang="en-US" sz="1600" dirty="0" smtClean="0"/>
              <a:t>Lover of my family, Cape Cod, and hiking</a:t>
            </a:r>
          </a:p>
          <a:p>
            <a:pPr algn="ctr"/>
            <a:r>
              <a:rPr lang="en-US" sz="1600" dirty="0" smtClean="0"/>
              <a:t>Who feels excited in the summer, tired during the </a:t>
            </a:r>
            <a:r>
              <a:rPr lang="en-US" sz="1600" dirty="0" err="1" smtClean="0"/>
              <a:t>schoolyear</a:t>
            </a:r>
            <a:r>
              <a:rPr lang="en-US" sz="1600" dirty="0" smtClean="0"/>
              <a:t>, happy with my friends</a:t>
            </a:r>
          </a:p>
          <a:p>
            <a:pPr algn="ctr"/>
            <a:r>
              <a:rPr lang="en-US" sz="1600" dirty="0" smtClean="0"/>
              <a:t>Who needs sleep because she’s tired, a book to entertain her, her friends to hang out with</a:t>
            </a:r>
          </a:p>
          <a:p>
            <a:pPr algn="ctr"/>
            <a:r>
              <a:rPr lang="en-US" sz="1600" dirty="0" smtClean="0"/>
              <a:t>Who gives loves to family members and friends to show I care about them, respect to everyone to be nice, fairness to my classmates and teachers, to include everyone</a:t>
            </a:r>
          </a:p>
          <a:p>
            <a:pPr algn="ctr"/>
            <a:r>
              <a:rPr lang="en-US" sz="1600" b="1" dirty="0" smtClean="0"/>
              <a:t>Who fears getting horrible grades because it disappoints me, getting in trouble because I hate the feeling I get when I do, and spiders because I don’t want to get bit by a poisonous one</a:t>
            </a:r>
          </a:p>
          <a:p>
            <a:pPr algn="ctr"/>
            <a:r>
              <a:rPr lang="en-US" sz="1600" dirty="0" smtClean="0"/>
              <a:t>Who would like to go see a real live whale, a real live gorilla, and the inside of a cave</a:t>
            </a:r>
          </a:p>
          <a:p>
            <a:pPr algn="ctr"/>
            <a:r>
              <a:rPr lang="en-US" sz="1600" dirty="0" smtClean="0"/>
              <a:t>Resident of MA</a:t>
            </a:r>
          </a:p>
          <a:p>
            <a:pPr algn="ctr"/>
            <a:r>
              <a:rPr lang="en-US" sz="1600" dirty="0" smtClean="0"/>
              <a:t>Coyne</a:t>
            </a:r>
          </a:p>
        </p:txBody>
      </p:sp>
    </p:spTree>
    <p:extLst>
      <p:ext uri="{BB962C8B-B14F-4D97-AF65-F5344CB8AC3E}">
        <p14:creationId xmlns="" xmlns:p14="http://schemas.microsoft.com/office/powerpoint/2010/main" val="1089822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11200" y="285750"/>
            <a:ext cx="7772400" cy="1143000"/>
          </a:xfrm>
        </p:spPr>
        <p:txBody>
          <a:bodyPr/>
          <a:lstStyle/>
          <a:p>
            <a:pPr eaLnBrk="1" hangingPunct="1">
              <a:defRPr/>
            </a:pPr>
            <a:r>
              <a:rPr lang="en-US" b="1" dirty="0" smtClean="0"/>
              <a:t>Informed  Consent </a:t>
            </a:r>
          </a:p>
        </p:txBody>
      </p:sp>
      <p:sp>
        <p:nvSpPr>
          <p:cNvPr id="11267" name="Rectangle 3"/>
          <p:cNvSpPr>
            <a:spLocks noGrp="1" noChangeArrowheads="1"/>
          </p:cNvSpPr>
          <p:nvPr>
            <p:ph idx="1"/>
          </p:nvPr>
        </p:nvSpPr>
        <p:spPr>
          <a:xfrm>
            <a:off x="838200" y="1676400"/>
            <a:ext cx="7518400" cy="4343400"/>
          </a:xfrm>
        </p:spPr>
        <p:txBody>
          <a:bodyPr>
            <a:normAutofit/>
          </a:bodyPr>
          <a:lstStyle/>
          <a:p>
            <a:pPr eaLnBrk="1" hangingPunct="1">
              <a:buClr>
                <a:srgbClr val="FFCC66"/>
              </a:buClr>
            </a:pPr>
            <a:r>
              <a:rPr lang="en-US" sz="3200" dirty="0" smtClean="0"/>
              <a:t>An opportunity to participate in experiential exercises</a:t>
            </a:r>
          </a:p>
          <a:p>
            <a:pPr eaLnBrk="1" hangingPunct="1">
              <a:buClr>
                <a:srgbClr val="FFCC66"/>
              </a:buClr>
              <a:buNone/>
            </a:pPr>
            <a:endParaRPr lang="en-US" sz="3200" dirty="0" smtClean="0"/>
          </a:p>
          <a:p>
            <a:pPr eaLnBrk="1" hangingPunct="1">
              <a:buClr>
                <a:srgbClr val="FFCC66"/>
              </a:buClr>
            </a:pPr>
            <a:r>
              <a:rPr lang="en-US" sz="3200" dirty="0" smtClean="0"/>
              <a:t>An invitation to be vulnerable, in the service of learning</a:t>
            </a:r>
          </a:p>
          <a:p>
            <a:pPr eaLnBrk="1" hangingPunct="1">
              <a:buClr>
                <a:srgbClr val="FFCC66"/>
              </a:buClr>
            </a:pPr>
            <a:endParaRPr lang="en-US" sz="3200" dirty="0" smtClean="0"/>
          </a:p>
          <a:p>
            <a:pPr eaLnBrk="1" hangingPunct="1">
              <a:buClr>
                <a:srgbClr val="FFCC66"/>
              </a:buClr>
            </a:pPr>
            <a:r>
              <a:rPr lang="en-US" sz="3200" dirty="0" smtClean="0"/>
              <a:t>….see what happens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t2.gstatic.com/images?q=tbn:ANd9GcQsiitB7Z2A8T8xNPytzBRLpvF7NZDwQJpW163WqBU0Q5hruJea"/>
          <p:cNvPicPr>
            <a:picLocks noChangeAspect="1" noChangeArrowheads="1"/>
          </p:cNvPicPr>
          <p:nvPr/>
        </p:nvPicPr>
        <p:blipFill>
          <a:blip r:embed="rId2"/>
          <a:srcRect/>
          <a:stretch>
            <a:fillRect/>
          </a:stretch>
        </p:blipFill>
        <p:spPr bwMode="auto">
          <a:xfrm>
            <a:off x="457200" y="2468726"/>
            <a:ext cx="3873110" cy="3269921"/>
          </a:xfrm>
          <a:prstGeom prst="rect">
            <a:avLst/>
          </a:prstGeom>
          <a:noFill/>
        </p:spPr>
      </p:pic>
      <p:sp>
        <p:nvSpPr>
          <p:cNvPr id="6" name="TextBox 5"/>
          <p:cNvSpPr txBox="1"/>
          <p:nvPr/>
        </p:nvSpPr>
        <p:spPr>
          <a:xfrm>
            <a:off x="4555109" y="2468726"/>
            <a:ext cx="4360489" cy="3477875"/>
          </a:xfrm>
          <a:prstGeom prst="rect">
            <a:avLst/>
          </a:prstGeom>
          <a:noFill/>
        </p:spPr>
        <p:txBody>
          <a:bodyPr wrap="none" rtlCol="0">
            <a:spAutoFit/>
          </a:bodyPr>
          <a:lstStyle/>
          <a:p>
            <a:r>
              <a:rPr lang="en-US" dirty="0" smtClean="0"/>
              <a:t> </a:t>
            </a:r>
            <a:r>
              <a:rPr lang="en-US" sz="2400" dirty="0" smtClean="0"/>
              <a:t>According to an article </a:t>
            </a:r>
          </a:p>
          <a:p>
            <a:r>
              <a:rPr lang="en-US" sz="2400" dirty="0" smtClean="0"/>
              <a:t>in the January/February issue </a:t>
            </a:r>
          </a:p>
          <a:p>
            <a:r>
              <a:rPr lang="en-US" sz="2400" dirty="0" smtClean="0"/>
              <a:t>of </a:t>
            </a:r>
            <a:r>
              <a:rPr lang="en-US" sz="2400" i="1" dirty="0" smtClean="0"/>
              <a:t>Scientific American Mind</a:t>
            </a:r>
          </a:p>
          <a:p>
            <a:r>
              <a:rPr lang="en-US" sz="2400" dirty="0" smtClean="0"/>
              <a:t> by Kipling D. Williams, </a:t>
            </a:r>
          </a:p>
          <a:p>
            <a:r>
              <a:rPr lang="en-US" sz="2400" dirty="0" smtClean="0"/>
              <a:t>a professor of psychological </a:t>
            </a:r>
          </a:p>
          <a:p>
            <a:r>
              <a:rPr lang="en-US" sz="2400" dirty="0" smtClean="0"/>
              <a:t>sciences, the brain registers </a:t>
            </a:r>
          </a:p>
          <a:p>
            <a:r>
              <a:rPr lang="en-US" sz="2400" dirty="0" smtClean="0"/>
              <a:t>ostracism as physical pain.</a:t>
            </a:r>
          </a:p>
          <a:p>
            <a:endParaRPr lang="en-US" sz="2400" dirty="0" smtClean="0"/>
          </a:p>
          <a:p>
            <a:r>
              <a:rPr lang="en-US" sz="1400" dirty="0" smtClean="0">
                <a:hlinkClick r:id="rId3"/>
              </a:rPr>
              <a:t>http://www.youtube.com/watch?v=37_ncv79fLA</a:t>
            </a:r>
            <a:endParaRPr lang="en-US" sz="1400" dirty="0" smtClean="0"/>
          </a:p>
          <a:p>
            <a:endParaRPr lang="en-US" sz="1400" dirty="0"/>
          </a:p>
        </p:txBody>
      </p:sp>
    </p:spTree>
    <p:extLst>
      <p:ext uri="{BB962C8B-B14F-4D97-AF65-F5344CB8AC3E}">
        <p14:creationId xmlns="" xmlns:p14="http://schemas.microsoft.com/office/powerpoint/2010/main" val="1109647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what about parents?</a:t>
            </a:r>
            <a:endParaRPr lang="en-US" dirty="0"/>
          </a:p>
        </p:txBody>
      </p:sp>
      <p:sp>
        <p:nvSpPr>
          <p:cNvPr id="5" name="Text Placeholder 4"/>
          <p:cNvSpPr>
            <a:spLocks noGrp="1"/>
          </p:cNvSpPr>
          <p:nvPr>
            <p:ph type="body" idx="1"/>
          </p:nvPr>
        </p:nvSpPr>
        <p:spPr>
          <a:xfrm>
            <a:off x="722313" y="4121944"/>
            <a:ext cx="7772400" cy="1509712"/>
          </a:xfrm>
        </p:spPr>
        <p:txBody>
          <a:bodyPr>
            <a:normAutofit fontScale="92500"/>
          </a:bodyPr>
          <a:lstStyle/>
          <a:p>
            <a:r>
              <a:rPr lang="en-US" dirty="0" smtClean="0"/>
              <a:t>Although families are the crucible of the future and the primary molders of children’s values, parenting is one of the most undervalued and least prepared for roles…</a:t>
            </a:r>
          </a:p>
          <a:p>
            <a:r>
              <a:rPr lang="en-US" dirty="0"/>
              <a:t>	</a:t>
            </a:r>
            <a:r>
              <a:rPr lang="en-US" dirty="0" smtClean="0"/>
              <a:t>				-</a:t>
            </a:r>
            <a:r>
              <a:rPr lang="en-US" i="1" dirty="0" smtClean="0"/>
              <a:t>Marian Wright Edelman</a:t>
            </a:r>
            <a:endParaRPr lang="en-US" dirty="0"/>
          </a:p>
        </p:txBody>
      </p:sp>
    </p:spTree>
    <p:extLst>
      <p:ext uri="{BB962C8B-B14F-4D97-AF65-F5344CB8AC3E}">
        <p14:creationId xmlns="" xmlns:p14="http://schemas.microsoft.com/office/powerpoint/2010/main" val="2877703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thegoldenspiral.org/wp-content/uploads/2009/03/brat-child.jpg"/>
          <p:cNvPicPr>
            <a:picLocks noChangeAspect="1" noChangeArrowheads="1"/>
          </p:cNvPicPr>
          <p:nvPr/>
        </p:nvPicPr>
        <p:blipFill>
          <a:blip r:embed="rId3"/>
          <a:stretch>
            <a:fillRect/>
          </a:stretch>
        </p:blipFill>
        <p:spPr bwMode="auto">
          <a:xfrm>
            <a:off x="2743201" y="3697985"/>
            <a:ext cx="3783724" cy="2876550"/>
          </a:xfrm>
          <a:prstGeom prst="rect">
            <a:avLst/>
          </a:prstGeom>
          <a:ln>
            <a:noFill/>
          </a:ln>
        </p:spPr>
      </p:pic>
      <p:sp>
        <p:nvSpPr>
          <p:cNvPr id="378882" name="Rectangle 2"/>
          <p:cNvSpPr>
            <a:spLocks noGrp="1" noChangeArrowheads="1"/>
          </p:cNvSpPr>
          <p:nvPr>
            <p:ph type="title"/>
          </p:nvPr>
        </p:nvSpPr>
        <p:spPr>
          <a:xfrm>
            <a:off x="350838" y="898634"/>
            <a:ext cx="8229600" cy="1066800"/>
          </a:xfrm>
        </p:spPr>
        <p:txBody>
          <a:bodyPr>
            <a:normAutofit fontScale="90000"/>
          </a:bodyPr>
          <a:lstStyle/>
          <a:p>
            <a:r>
              <a:rPr lang="en-US" b="1" dirty="0"/>
              <a:t>Impaired </a:t>
            </a:r>
            <a:r>
              <a:rPr lang="en-US" b="1" dirty="0" smtClean="0"/>
              <a:t>Parenting: Externalizing Behaviors</a:t>
            </a:r>
            <a:endParaRPr lang="en-US" b="1" dirty="0"/>
          </a:p>
        </p:txBody>
      </p:sp>
      <p:sp>
        <p:nvSpPr>
          <p:cNvPr id="378883" name="Rectangle 3"/>
          <p:cNvSpPr>
            <a:spLocks noGrp="1" noChangeArrowheads="1"/>
          </p:cNvSpPr>
          <p:nvPr>
            <p:ph idx="1"/>
          </p:nvPr>
        </p:nvSpPr>
        <p:spPr/>
        <p:txBody>
          <a:bodyPr/>
          <a:lstStyle/>
          <a:p>
            <a:r>
              <a:rPr lang="en-US" dirty="0">
                <a:latin typeface="+mj-lt"/>
              </a:rPr>
              <a:t>Classical and operant conditioning 	</a:t>
            </a:r>
          </a:p>
          <a:p>
            <a:pPr lvl="1"/>
            <a:r>
              <a:rPr lang="en-US" dirty="0" smtClean="0"/>
              <a:t>Child </a:t>
            </a:r>
            <a:r>
              <a:rPr lang="en-US" dirty="0"/>
              <a:t>becomes aversive </a:t>
            </a:r>
            <a:endParaRPr lang="en-US" dirty="0" smtClean="0"/>
          </a:p>
          <a:p>
            <a:pPr lvl="1"/>
            <a:r>
              <a:rPr lang="en-US" dirty="0" smtClean="0"/>
              <a:t>Escalation or acquiescence</a:t>
            </a:r>
          </a:p>
          <a:p>
            <a:pPr lvl="1"/>
            <a:endParaRPr lang="en-US" dirty="0">
              <a:latin typeface="+mj-lt"/>
            </a:endParaRPr>
          </a:p>
        </p:txBody>
      </p:sp>
      <p:sp>
        <p:nvSpPr>
          <p:cNvPr id="378885" name="AutoShape 5"/>
          <p:cNvSpPr>
            <a:spLocks noChangeArrowheads="1"/>
          </p:cNvSpPr>
          <p:nvPr/>
        </p:nvSpPr>
        <p:spPr bwMode="auto">
          <a:xfrm>
            <a:off x="2057400" y="4495800"/>
            <a:ext cx="1295400" cy="838200"/>
          </a:xfrm>
          <a:prstGeom prst="notchedRightArrow">
            <a:avLst>
              <a:gd name="adj1" fmla="val 50000"/>
              <a:gd name="adj2" fmla="val 38636"/>
            </a:avLst>
          </a:prstGeom>
          <a:solidFill>
            <a:schemeClr val="accent2"/>
          </a:solidFill>
          <a:ln w="9525">
            <a:solidFill>
              <a:schemeClr val="tx1"/>
            </a:solidFill>
            <a:miter lim="800000"/>
            <a:headEnd/>
            <a:tailEnd/>
          </a:ln>
          <a:effectLst/>
        </p:spPr>
        <p:txBody>
          <a:bodyPr wrap="none" anchor="ctr"/>
          <a:lstStyle/>
          <a:p>
            <a:pPr algn="ctr" eaLnBrk="0" hangingPunct="0"/>
            <a:endParaRPr lang="en-US" sz="1400" b="1">
              <a:latin typeface="Tahoma" pitchFamily="34" charset="0"/>
            </a:endParaRPr>
          </a:p>
        </p:txBody>
      </p:sp>
      <p:sp>
        <p:nvSpPr>
          <p:cNvPr id="378887" name="AutoShape 7"/>
          <p:cNvSpPr>
            <a:spLocks noChangeArrowheads="1"/>
          </p:cNvSpPr>
          <p:nvPr/>
        </p:nvSpPr>
        <p:spPr bwMode="auto">
          <a:xfrm>
            <a:off x="5650050" y="4495800"/>
            <a:ext cx="1295400" cy="838200"/>
          </a:xfrm>
          <a:prstGeom prst="notchedRightArrow">
            <a:avLst>
              <a:gd name="adj1" fmla="val 50000"/>
              <a:gd name="adj2" fmla="val 38636"/>
            </a:avLst>
          </a:prstGeom>
          <a:solidFill>
            <a:schemeClr val="accent2"/>
          </a:solidFill>
          <a:ln w="9525">
            <a:solidFill>
              <a:schemeClr val="tx1"/>
            </a:solidFill>
            <a:miter lim="800000"/>
            <a:headEnd/>
            <a:tailEnd/>
          </a:ln>
          <a:effectLst/>
        </p:spPr>
        <p:txBody>
          <a:bodyPr wrap="none" anchor="ctr"/>
          <a:lstStyle/>
          <a:p>
            <a:pPr algn="ctr" eaLnBrk="0" hangingPunct="0"/>
            <a:endParaRPr lang="en-US" sz="1400" b="1">
              <a:latin typeface="Tahoma" pitchFamily="34" charset="0"/>
            </a:endParaRPr>
          </a:p>
        </p:txBody>
      </p:sp>
      <p:pic>
        <p:nvPicPr>
          <p:cNvPr id="9218" name="Picture 2" descr="http://www.visualphotos.com/photo/2x2558189/child_sneaking_candy_600-00848628.jpg"/>
          <p:cNvPicPr>
            <a:picLocks noChangeAspect="1" noChangeArrowheads="1"/>
          </p:cNvPicPr>
          <p:nvPr/>
        </p:nvPicPr>
        <p:blipFill>
          <a:blip r:embed="rId4"/>
          <a:srcRect/>
          <a:stretch>
            <a:fillRect/>
          </a:stretch>
        </p:blipFill>
        <p:spPr bwMode="auto">
          <a:xfrm>
            <a:off x="147638" y="3837259"/>
            <a:ext cx="1712694" cy="2434503"/>
          </a:xfrm>
          <a:prstGeom prst="rect">
            <a:avLst/>
          </a:prstGeom>
          <a:noFill/>
        </p:spPr>
      </p:pic>
      <p:pic>
        <p:nvPicPr>
          <p:cNvPr id="9222" name="Picture 6" descr="http://brandyorrange.com/wp-content/uploads/Candy%20in%20Hand-Sm.jpg"/>
          <p:cNvPicPr>
            <a:picLocks noChangeAspect="1" noChangeArrowheads="1"/>
          </p:cNvPicPr>
          <p:nvPr/>
        </p:nvPicPr>
        <p:blipFill>
          <a:blip r:embed="rId5"/>
          <a:srcRect/>
          <a:stretch>
            <a:fillRect/>
          </a:stretch>
        </p:blipFill>
        <p:spPr bwMode="auto">
          <a:xfrm>
            <a:off x="7239001" y="3837259"/>
            <a:ext cx="1727228" cy="2590843"/>
          </a:xfrm>
          <a:prstGeom prst="rect">
            <a:avLst/>
          </a:prstGeom>
          <a:noFill/>
        </p:spPr>
      </p:pic>
    </p:spTree>
    <p:extLst>
      <p:ext uri="{BB962C8B-B14F-4D97-AF65-F5344CB8AC3E}">
        <p14:creationId xmlns="" xmlns:p14="http://schemas.microsoft.com/office/powerpoint/2010/main" val="2023093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387350" y="609600"/>
            <a:ext cx="8229600" cy="1066800"/>
          </a:xfrm>
        </p:spPr>
        <p:txBody>
          <a:bodyPr/>
          <a:lstStyle/>
          <a:p>
            <a:r>
              <a:rPr lang="en-US" b="1" dirty="0" smtClean="0"/>
              <a:t>My Child’s </a:t>
            </a:r>
            <a:r>
              <a:rPr lang="en-US" b="1" dirty="0"/>
              <a:t>Bad Behavior = ?</a:t>
            </a:r>
          </a:p>
        </p:txBody>
      </p:sp>
      <p:sp>
        <p:nvSpPr>
          <p:cNvPr id="402445" name="Oval 13"/>
          <p:cNvSpPr>
            <a:spLocks noChangeArrowheads="1"/>
          </p:cNvSpPr>
          <p:nvPr/>
        </p:nvSpPr>
        <p:spPr bwMode="auto">
          <a:xfrm>
            <a:off x="914400" y="5715000"/>
            <a:ext cx="18288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dirty="0" smtClean="0"/>
              <a:t>She </a:t>
            </a:r>
            <a:r>
              <a:rPr lang="en-US" b="1" dirty="0"/>
              <a:t>hates me</a:t>
            </a:r>
          </a:p>
        </p:txBody>
      </p:sp>
      <p:sp>
        <p:nvSpPr>
          <p:cNvPr id="402446" name="Oval 14"/>
          <p:cNvSpPr>
            <a:spLocks noChangeArrowheads="1"/>
          </p:cNvSpPr>
          <p:nvPr/>
        </p:nvSpPr>
        <p:spPr bwMode="auto">
          <a:xfrm>
            <a:off x="2286000" y="48768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dirty="0" smtClean="0"/>
              <a:t>She’ll </a:t>
            </a:r>
            <a:r>
              <a:rPr lang="en-US" b="1" dirty="0"/>
              <a:t>flunk</a:t>
            </a:r>
          </a:p>
        </p:txBody>
      </p:sp>
      <p:sp>
        <p:nvSpPr>
          <p:cNvPr id="402447" name="Oval 15"/>
          <p:cNvSpPr>
            <a:spLocks noChangeArrowheads="1"/>
          </p:cNvSpPr>
          <p:nvPr/>
        </p:nvSpPr>
        <p:spPr bwMode="auto">
          <a:xfrm>
            <a:off x="381000" y="4572000"/>
            <a:ext cx="18288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dirty="0" smtClean="0"/>
              <a:t>She’s </a:t>
            </a:r>
            <a:r>
              <a:rPr lang="en-US" b="1" dirty="0"/>
              <a:t>hopeless</a:t>
            </a:r>
          </a:p>
        </p:txBody>
      </p:sp>
      <p:sp>
        <p:nvSpPr>
          <p:cNvPr id="402448" name="Oval 16"/>
          <p:cNvSpPr>
            <a:spLocks noChangeArrowheads="1"/>
          </p:cNvSpPr>
          <p:nvPr/>
        </p:nvSpPr>
        <p:spPr bwMode="auto">
          <a:xfrm>
            <a:off x="1295400" y="3657600"/>
            <a:ext cx="18288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a:t>Doesn’t work</a:t>
            </a:r>
          </a:p>
        </p:txBody>
      </p:sp>
      <p:sp>
        <p:nvSpPr>
          <p:cNvPr id="402449" name="Oval 17"/>
          <p:cNvSpPr>
            <a:spLocks noChangeArrowheads="1"/>
          </p:cNvSpPr>
          <p:nvPr/>
        </p:nvSpPr>
        <p:spPr bwMode="auto">
          <a:xfrm>
            <a:off x="457200" y="2743200"/>
            <a:ext cx="17526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a:t>Embarrassed</a:t>
            </a:r>
            <a:endParaRPr lang="en-US"/>
          </a:p>
        </p:txBody>
      </p:sp>
      <p:sp>
        <p:nvSpPr>
          <p:cNvPr id="402450" name="Oval 18"/>
          <p:cNvSpPr>
            <a:spLocks noChangeArrowheads="1"/>
          </p:cNvSpPr>
          <p:nvPr/>
        </p:nvSpPr>
        <p:spPr bwMode="auto">
          <a:xfrm>
            <a:off x="2895600" y="16002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endParaRPr lang="en-US"/>
          </a:p>
        </p:txBody>
      </p:sp>
      <p:sp>
        <p:nvSpPr>
          <p:cNvPr id="402451" name="Oval 19"/>
          <p:cNvSpPr>
            <a:spLocks noChangeArrowheads="1"/>
          </p:cNvSpPr>
          <p:nvPr/>
        </p:nvSpPr>
        <p:spPr bwMode="auto">
          <a:xfrm>
            <a:off x="990600" y="16764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dirty="0" smtClean="0"/>
              <a:t>She’s </a:t>
            </a:r>
            <a:r>
              <a:rPr lang="en-US" b="1" dirty="0"/>
              <a:t>bad</a:t>
            </a:r>
            <a:endParaRPr lang="en-US" dirty="0"/>
          </a:p>
        </p:txBody>
      </p:sp>
      <p:sp>
        <p:nvSpPr>
          <p:cNvPr id="402452" name="Oval 20"/>
          <p:cNvSpPr>
            <a:spLocks noChangeArrowheads="1"/>
          </p:cNvSpPr>
          <p:nvPr/>
        </p:nvSpPr>
        <p:spPr bwMode="auto">
          <a:xfrm>
            <a:off x="7315200" y="56388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a:t>I’m bad</a:t>
            </a:r>
          </a:p>
        </p:txBody>
      </p:sp>
      <p:sp>
        <p:nvSpPr>
          <p:cNvPr id="402453" name="Oval 21"/>
          <p:cNvSpPr>
            <a:spLocks noChangeArrowheads="1"/>
          </p:cNvSpPr>
          <p:nvPr/>
        </p:nvSpPr>
        <p:spPr bwMode="auto">
          <a:xfrm>
            <a:off x="5486400" y="57150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a:t>All my fault</a:t>
            </a:r>
            <a:endParaRPr lang="en-US"/>
          </a:p>
        </p:txBody>
      </p:sp>
      <p:sp>
        <p:nvSpPr>
          <p:cNvPr id="402454" name="Oval 22"/>
          <p:cNvSpPr>
            <a:spLocks noChangeArrowheads="1"/>
          </p:cNvSpPr>
          <p:nvPr/>
        </p:nvSpPr>
        <p:spPr bwMode="auto">
          <a:xfrm>
            <a:off x="4267200" y="48006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a:t>No future</a:t>
            </a:r>
          </a:p>
        </p:txBody>
      </p:sp>
      <p:sp>
        <p:nvSpPr>
          <p:cNvPr id="402455" name="Oval 23"/>
          <p:cNvSpPr>
            <a:spLocks noChangeArrowheads="1"/>
          </p:cNvSpPr>
          <p:nvPr/>
        </p:nvSpPr>
        <p:spPr bwMode="auto">
          <a:xfrm>
            <a:off x="3505200" y="57150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a:t>Failure</a:t>
            </a:r>
            <a:endParaRPr lang="en-US"/>
          </a:p>
        </p:txBody>
      </p:sp>
      <p:sp>
        <p:nvSpPr>
          <p:cNvPr id="402456" name="Oval 24"/>
          <p:cNvSpPr>
            <a:spLocks noChangeArrowheads="1"/>
          </p:cNvSpPr>
          <p:nvPr/>
        </p:nvSpPr>
        <p:spPr bwMode="auto">
          <a:xfrm>
            <a:off x="6629400" y="16002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a:t>I’m useless</a:t>
            </a:r>
            <a:endParaRPr lang="en-US"/>
          </a:p>
        </p:txBody>
      </p:sp>
      <p:sp>
        <p:nvSpPr>
          <p:cNvPr id="402457" name="Oval 25"/>
          <p:cNvSpPr>
            <a:spLocks noChangeArrowheads="1"/>
          </p:cNvSpPr>
          <p:nvPr/>
        </p:nvSpPr>
        <p:spPr bwMode="auto">
          <a:xfrm>
            <a:off x="4648200" y="1676400"/>
            <a:ext cx="18288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a:t>I’m hopeless</a:t>
            </a:r>
            <a:endParaRPr lang="en-US"/>
          </a:p>
        </p:txBody>
      </p:sp>
      <p:sp>
        <p:nvSpPr>
          <p:cNvPr id="402458" name="Oval 26"/>
          <p:cNvSpPr>
            <a:spLocks noChangeArrowheads="1"/>
          </p:cNvSpPr>
          <p:nvPr/>
        </p:nvSpPr>
        <p:spPr bwMode="auto">
          <a:xfrm>
            <a:off x="6477000" y="47244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dirty="0" smtClean="0"/>
              <a:t>I can’t </a:t>
            </a:r>
            <a:r>
              <a:rPr lang="en-US" b="1" dirty="0"/>
              <a:t>fix it</a:t>
            </a:r>
          </a:p>
        </p:txBody>
      </p:sp>
      <p:sp>
        <p:nvSpPr>
          <p:cNvPr id="402459" name="Oval 27"/>
          <p:cNvSpPr>
            <a:spLocks noChangeArrowheads="1"/>
          </p:cNvSpPr>
          <p:nvPr/>
        </p:nvSpPr>
        <p:spPr bwMode="auto">
          <a:xfrm>
            <a:off x="6110514" y="27432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dirty="0"/>
              <a:t>I hate </a:t>
            </a:r>
            <a:r>
              <a:rPr lang="en-US" b="1" dirty="0" smtClean="0"/>
              <a:t>her</a:t>
            </a:r>
            <a:endParaRPr lang="en-US" b="1" dirty="0"/>
          </a:p>
        </p:txBody>
      </p:sp>
      <p:sp>
        <p:nvSpPr>
          <p:cNvPr id="402475" name="Text Box 43"/>
          <p:cNvSpPr txBox="1">
            <a:spLocks noChangeArrowheads="1"/>
          </p:cNvSpPr>
          <p:nvPr/>
        </p:nvSpPr>
        <p:spPr bwMode="auto">
          <a:xfrm>
            <a:off x="2889250" y="1828800"/>
            <a:ext cx="1606550" cy="457200"/>
          </a:xfrm>
          <a:prstGeom prst="rect">
            <a:avLst/>
          </a:prstGeom>
          <a:noFill/>
          <a:ln w="9525">
            <a:noFill/>
            <a:miter lim="800000"/>
            <a:headEnd/>
            <a:tailEnd/>
          </a:ln>
          <a:effectLst/>
        </p:spPr>
        <p:txBody>
          <a:bodyPr wrap="none">
            <a:spAutoFit/>
          </a:bodyPr>
          <a:lstStyle/>
          <a:p>
            <a:r>
              <a:rPr lang="en-US" b="1" dirty="0"/>
              <a:t>I tried that</a:t>
            </a:r>
            <a:endParaRPr lang="en-US" dirty="0"/>
          </a:p>
        </p:txBody>
      </p:sp>
      <p:sp>
        <p:nvSpPr>
          <p:cNvPr id="402479" name="Oval 47"/>
          <p:cNvSpPr>
            <a:spLocks noChangeArrowheads="1"/>
          </p:cNvSpPr>
          <p:nvPr/>
        </p:nvSpPr>
        <p:spPr bwMode="auto">
          <a:xfrm>
            <a:off x="6934200" y="3733800"/>
            <a:ext cx="1828800" cy="9144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b="1" dirty="0" smtClean="0"/>
              <a:t>She’s </a:t>
            </a:r>
            <a:r>
              <a:rPr lang="en-US" b="1" dirty="0"/>
              <a:t>hopeless</a:t>
            </a:r>
          </a:p>
        </p:txBody>
      </p:sp>
      <p:pic>
        <p:nvPicPr>
          <p:cNvPr id="22" name="Picture 4" descr="http://www.believe.com/believe/images/2022312740/Bratty%20Child.jpg"/>
          <p:cNvPicPr>
            <a:picLocks noChangeAspect="1" noChangeArrowheads="1"/>
          </p:cNvPicPr>
          <p:nvPr/>
        </p:nvPicPr>
        <p:blipFill>
          <a:blip r:embed="rId3"/>
          <a:srcRect/>
          <a:stretch>
            <a:fillRect/>
          </a:stretch>
        </p:blipFill>
        <p:spPr bwMode="auto">
          <a:xfrm>
            <a:off x="3692525" y="2809436"/>
            <a:ext cx="1963361" cy="1762564"/>
          </a:xfrm>
          <a:prstGeom prst="rect">
            <a:avLst/>
          </a:prstGeom>
          <a:noFill/>
          <a:ln w="38100">
            <a:solidFill>
              <a:schemeClr val="tx1"/>
            </a:solidFill>
          </a:ln>
        </p:spPr>
      </p:pic>
    </p:spTree>
    <p:extLst>
      <p:ext uri="{BB962C8B-B14F-4D97-AF65-F5344CB8AC3E}">
        <p14:creationId xmlns="" xmlns:p14="http://schemas.microsoft.com/office/powerpoint/2010/main" val="937906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fontScale="90000"/>
          </a:bodyPr>
          <a:lstStyle/>
          <a:p>
            <a:r>
              <a:rPr lang="en-US" b="1" dirty="0" smtClean="0"/>
              <a:t>Parent Emotion Regulation: Internalizing Behaviors</a:t>
            </a:r>
            <a:endParaRPr lang="en-US" b="1" dirty="0"/>
          </a:p>
        </p:txBody>
      </p:sp>
      <p:sp>
        <p:nvSpPr>
          <p:cNvPr id="6" name="Content Placeholder 5"/>
          <p:cNvSpPr>
            <a:spLocks noGrp="1"/>
          </p:cNvSpPr>
          <p:nvPr>
            <p:ph sz="half" idx="1"/>
          </p:nvPr>
        </p:nvSpPr>
        <p:spPr>
          <a:xfrm>
            <a:off x="457200" y="1891862"/>
            <a:ext cx="4038600" cy="4525963"/>
          </a:xfrm>
        </p:spPr>
        <p:txBody>
          <a:bodyPr/>
          <a:lstStyle/>
          <a:p>
            <a:r>
              <a:rPr lang="en-US" sz="2800" dirty="0" smtClean="0"/>
              <a:t>Anxious parents</a:t>
            </a:r>
            <a:endParaRPr lang="en-US" sz="2800" dirty="0"/>
          </a:p>
        </p:txBody>
      </p:sp>
      <p:sp>
        <p:nvSpPr>
          <p:cNvPr id="7" name="Content Placeholder 6"/>
          <p:cNvSpPr>
            <a:spLocks noGrp="1"/>
          </p:cNvSpPr>
          <p:nvPr>
            <p:ph sz="half" idx="2"/>
          </p:nvPr>
        </p:nvSpPr>
        <p:spPr>
          <a:xfrm>
            <a:off x="4648200" y="1891862"/>
            <a:ext cx="4038600" cy="4525963"/>
          </a:xfrm>
        </p:spPr>
        <p:txBody>
          <a:bodyPr/>
          <a:lstStyle/>
          <a:p>
            <a:r>
              <a:rPr lang="en-US" sz="2800" dirty="0" smtClean="0"/>
              <a:t>Depressed parents</a:t>
            </a:r>
            <a:endParaRPr lang="en-US" sz="2800" dirty="0"/>
          </a:p>
        </p:txBody>
      </p:sp>
      <p:sp>
        <p:nvSpPr>
          <p:cNvPr id="3074" name="AutoShape 2" descr="data:image/jpg;base64,/9j/4AAQSkZJRgABAQAAAQABAAD/2wCEAAkGBhQQEBUUEhQUFRQWFBUYFBYYFBQWFBcVFBQVGBgXFhUYHCYeGBojGRUVHy8gIycpLCwsFR4xNTAqNSYrLCkBCQoKDgwOGg8PGiwkHx8sKSksKSksLCwpKSosLCwqKiksLCwsKSwsKSwpLCwpLCwpKSwsLCwpLCwsLCksKSwsLP/AABEIAPQAzwMBIgACEQEDEQH/xAAcAAABBQEBAQAAAAAAAAAAAAADAAIEBQYBBwj/xABAEAACAQIEAggDBQcEAQUBAAABAhEAAwQSITEFQQYTIlFhcYGRMqGxFELB0fAHI1JygrLhM2KS8aIlQ1Nj0hX/xAAZAQACAwEAAAAAAAAAAAAAAAAAAQIDBAX/xAAuEQACAgEDAgQFAwUAAAAAAAAAAQIRAxIhMQQiMkFRYRNxkcHhFKHxBSNSsfD/2gAMAwEAAhEDEQA/AIEUgtPikBXKLRyLRVWmoKMooEdVaMq01VoyrURnVWiKtJVoirQAgtPC10CnAUgOBa6BTgK7FADctLLT8tKKYA4pEUSKHduKvxECdpIE+U70AcIppWufa03zCO8gge5FEim01yAIrTCtGIphFRACRTGWjEUwigADChkUdhQ2FMAcUop8UooAgRXQKVOUVIQ9BRlFDQUZRSAIooqimIKMopDHKKKopqingUgHAU4Ci4TCNcbKvr3AeNW7dE7o2Kn/AJD8KmscpK0hWUoFdipWK4dctfGpHjuuviKjxUWmuRnIpRTq5FICPjMUtq29x9FRSx8hy8yYHrXm+M41cfNfz/GSNyAig6Isj6b1rf2hXCvD7kc3tA+RcfkK83wFsXLWRmIJLFBpBML+fuR41s6eO2oCTfx11RmS4xBUSpYlSN4idOXtVt0S6YML4t3TFu4VWOS3G+8O4EwDy7QNZcKLOgfMWPaI+6BIO++uvkKjIhDkmQQZnnI1B8RpWiUVJUyLZ7qRTSKbg8T1tpLg++it4dpQT85ohFcskCIphFFIphFAAWFDYUdhQmFMAcUopxFKKAK2nrTKItSEFQUZKElGSkAVaKtCWjLSGEWiChrRbaSQO8ge9IDUdGMKFTMRq5kfyjQfifWr58Wq7sPCSKw/EOlC4d1WBvAkxIWNhI5EVDTpL14zEADQgjUESR9ZrrwUYxSsrcX6G7xGJziNCDyrLcVwPVtI+FtvDw8qbwzHl2yq07xPhyNF4lfzCOY/MiquoinEIlfSpVya5pYVfSjhZxOEu2lALkAoP9ykER4715j/APzD1qyjoqBFko+5bM525At7V7FNV+LsfaFuAP1VxHdGfIrZwQGAM+DAg8tauxzcVRdiipOjzLinR85iEkhierIErmUmAe5WWNeRU0fh/Ay1plvhAQpyMH7Sgcm5RHOa23SLhCWrOHVSdMwY5ocEgGSdweccqrLVsWZKNBJMO4N3tHmw3byqfxJVRc8SW5oeDYXqsPbSIhRp561LIrMWumvV3+qxHVnRCLtssAcw3KONNZkyPKtMrhgCNQdjyOkyDzEEbd9UyhJbsxOacmnycNDIopFMIqAwTChsKMRQ2FAA65FOrlMCqWirQwKItSEGSjJQUoy0gCrRloK0VaQBVots6jzH1oKmng0LZgR8Bct3+tuFHNy0BbQmWtqUIaEJUL1gZlLCTEDWm4TAXyIuhVPbZmDM0HMRqSAskdrsAAVOxYAtmHt2g9ztEq7HtdoZApksTyouNx/WoMgfkpJtsmYxHZzAT6bVa9jqRV02ROG3OqLmdD2e+Au/9w9qkjF9aSw1Hv8Ae/xVPxe71NppBJGgA+ItMwPWpvDbGS2AeW3vVs5vRTMWSMVbRMpVyan8Mt/e9B+NZUQhHU6Mxx3jnUXjYMq2ScwGbtusoo103Etyqt6NcRW8cTELda3ZfRyTCZkMTrqGnz8KP08wwGM66SsWFdSFBm5ZYLBk6DLlM+WlZPDcWKuLuWXzEnKQmcycykbDMumndXUjiUsVR9P3OS87w9X3vZOvkn5/Tc1fHMI7lWFyUIHaBtl4AiGIUMD4kmqvFT2fDb0FQL/FjeOi3LO+hZWJaR2QSq7SKFxLHNZCtcbcHKIJmBrqAAdxsaxvFJOmdj9dhk6T/ZlP0iBOJMmALaEmJ2B5c6tOB8QvtbDrsrFFaIyxB1AMbtPdrrVLcRsS2czrIA7spAA8qsui3EnS4MM8ZC7HUQyvEmD3GNjWidrHtyjI9OXK0+G/ub7h3FAQFM7bmSSeZJ56/WrEMCJGtV9jDqR410TbMj1HfXOuzpzwxa7Sa1DYU+24YSPXwPjXGoMTTTpgWFKKcRXDQBVURaHRFqYgqUVaEtFWkAZaItCWiLSAKDTwaEDVpwjhD3mBg9WCMxOkidl7yacYuTpAOscNZ7avlBjk0AMvIgn4TrHiKFdcoSzlFjZQRCx5bnlpW2S2uWDtERGlUd/o3buGQB7R4bg9/d3Vv+ClwXQyutLMLddrt9MqyFYEg7BfHx/KtMvDj1cn44n/ABFaLCcGt2EhVE98SZ9aFetlRAAknsjvJ7zvFL4Kp2Kc1J7GVmrnBGLYp93oqRMXFnWAVIoaWStqG0IBBHrWNwlHlE8HLMv01KMijQGLgzETA7JOnoNPCsdi+HdWjMYIuXLqqIhlFsISe4A9YPVfGryxZa/ibi5tMjkZgGXMSqiQdxqR89wK5wC19uw19uqBa3dUqgJzZLtuGE6Zu1bmDW3BnlGKT4X3/JxP6j095pZFva491X2RS4DhzYvJa6xVKqciuT2hAJyjbNGnKYHdUfinRDFXLga2t+6MsEsGDgiVKqCfhgCDtHKvYugPQq3hbYNxVe+RLOROSQJRCdgI35mau7/DAh02rVJ3K/IWDpXBXe581XeJNh3RRbVHtC6jKVI1aB2lOuYETPPShX+KA4hbyrlylCRO5A7RnvIJ+VewdOuAJbY40WBeZLbpdXNH7t0Km6OyZZQfbXlXmnB7Nqy1vFXRntregiASuW2xXsn4iSUInQVRJRjbr2+d7mtNxklZseGX/tHWNaJhGCjMCCxyhjv8MSBrzmrLCOrdlpDDcEaiq7oxnHX50yTdFwLMx1yB+86RkOussatr1gNvoRsw0YeR/A6VzZRUZUjoY+ob3Yb7Hk1WhMsnaD9aYca9sdrtL/EB/cvLz2qfgkN1c6wP9x2HtufCl7GuoZUVxFcIouPxRBAJVzOpjLp4f5psd2ooMWTG4MpAaKtCFEWpFQVaKpoK0VaQBlogNCWpGGsl2CgSSY/P0ijkC+4TwdYDXAWMAx90TsCOZ+VaWw+/dy8h+FAwtgBDO5+pFBW+Q2ug8dta6cYqKpDiWN69IGQa8zy96WHQhRPL6maC2OA+Ib66Hf23/wA05MerbBvGdPrUiVbEl7q5Z7qgYVxcYuYEHQfwjfb50/GXAqiToY5aVWPjBlZF5lZjU6+ngJoY4x9CfisUxJAO0R4Df8RWd41xfqwQRowMHxHL9d1XqWgRc01JEaidR+U1SdIcBnsEGdBpp8JHPz/zVc46lQ09DsynR1P9S53kKP6ZY/Nl9ql9D8AcHicS3/sXChQc5lmIEfw5ivqK7wqx1dhAdDGZvNtTPvVhiXy2o7z8/wBaa1mw25P0KMvc7Nzw7EggEGRpBHMGrHEJmWsL0U4kQSj7H/TncwCXUeQAPv31t7T5lIBiRpz1/Gt5BGR4810KxNy3aTYAjMxkxq0wJ7gDWBxX7Prdyy3U3XticzLE2ZggMochhALRBIr0TF8DdXLkqNT+8bKx1/8AjUnLaEczJM1RPbZWNy0ju2SBcuHVhGyIY8gxga6d9ZJars6DjjlGnTMpi8DirGKNyxaa5bK2k0e2QwS2i9oMwIaQdh3R3HU4fCOygsuSRqGIJB5gwSNKz2H6WWmtz1otme11w6tgZO4Ok6HYk1HPTu3iryWFZ4ZsqtlhJOxJnMQTpsNxVMouS44KlDDHuvn3NW/VW/iIJ7p09h+dV+N47mGVfhGwAhR5Cgrwkc29hRBgVHefM/lVNot+LCPhRXJaZyTVjhbRVIPefnRI7qcDSspnkctihWirQloq1IqCLRVoa0RaQBFrTdFeGkk3SNCIXx1Eny0jxqk4XgTeuqnLdj3KN/y9a9Gw9nIogaAQANNB3Vp6fHb1MiyPft5h3Dc85g/4odu2IHP660HGcRVAWPcfLSeVSLCQq76AfQVsRJ8BbNlP4fU0RrKgePnXUfupXDpJ1MfrWnQamVOOEgnUCeWu229UOOxqWtTmg3FznLMLsTp3D6VpcYQFjnVdxW2Llt0zEAjUjukTUGixSZfYRF5QZOaREGRpHhEUzG2ASQeetQ+A4rrLCkGSpNp9pzW9BPiVyn1qxuW518P1pU0VMw/EsP1V3KNjJH5UPG2syqvfV50owU28/NDm9Of68KpLeIHxHZQSfID/AKFVRhTdFcmQeIXGS6oTe3B/qJlifZRXoXBOJC7bVhz5dxG49DXmWBuNcunWM2YueSqdWb0EVfcE4yLeIyzFt4VQZ7JHwn1nXzFWrkpUqdM9He2Li6gHzqnxmBAO1WOExHfT8bbkTQX2eCftR6OCxdLqvYvyyxIy3QR1g05EkMP5j3VhMNeNq4rCQysIgwd4NfQPT3hX2jA3VBy3EBuWm7rlsEwT3MMy/wBQrC9GbVmxhbpYW7l1bZe+pCloKsQh02lSI9TvVcpqC9bKPhvU15Mv7V3OqsPvAH3E0iKhdHWnB2CdzaH1NTyK5bVNo1rgEwpLTmFMFAFItEWhrRVqYBFoq0Jak4XDm4wVdz+pNHOwGp6I4WELxq238qmBp/NPyrQ4vE5UnYRz+sCoGGUWlQAGAI0jSIjTykmfGoXGOKBx2T2TqdIPlXRXZGhqJW8UxmcidJIA8prUXL2u/fWJw/728gOxYewMn6VrrzTyqGKWq2O7ZITGa8j8jRQ5cjswJ7508xVaLIbmB4frzpjuybNp+f8A1VtknE7jMSC8TEH6eNQ8deBDAenduKjX7hn2+tQsbiYG/wB4R3aEb1W5D00W/QjNnxQOiG/mTzVFRwPZf+NapyMrRWZ4ZdPVoU+KczRAkliWAHPc1oPtABIkQfcDyp43tTFkjvaIuOth7TKdiCD7VgTab7Ow3JOUnXZTr9B71vrpgsp3B28NvwNYzFAW7rWz8IL3D4ISD8yYHkasfsZ5IqsODbtjlcvGdfu2l1A8M5+Q8akvgBlDA7j9a1BxmLN24WjXu10HIR4CqzFdNOqQi0ouEEDMTNsHWYEy228gT30mpPwmaemO7PTOjHSJbiZHYdbbyhxOsNORj5wfUeIrRHHArqfKvnx8WbVjU9XiOtOaM9u+EZA/abQZc0QNTryAEq70/wAW1rqxeZtgbgAU5QCCCVAMnTXwPfU3GVEYdSns0b79pPS63YsXMOhzYi8hRba6soeAWaPh0Og3JryTAYcs7gCCqMz6xCiAdf6tvGrDhuNXrkule0oYvoJZgTlI3gyRJEHTxp/SLFWV7FhAjsqtiSGJWZGS2oJ7OuVmA5kD7pmtScZaaFKay2rqvqb7o/ZKYSwp3FpZ9dfoanEUUqBoNhAHdAGkeEU0iuU3bs6CVKgJFcy0RhTZoAz6iiqKYtFWpgPUVdcAskEv/SPx/Ae9U6irvh+KVVjQQnjHj9TVuJd1+hKCtlvjuIa5RI01EjT251QYy7JgbTT1uRmadJ0gaa8pqITUss3VE8jV0iw4BZm9P8IJ9ToPxrTmKzXBL2Vm8h9a0CXgdyAauw7QK0gdzDzqI+nvQbnDzzIAjvqQ10f9GuMviPerR7lRetZfH5CqzFXJMRzHPuM1f3WUTqNj7R+hWexl0Tp41B0S8iRgs1xurzMkjsMDAnu8RVz0fwt0pN64cwuOrrET1TkKZjmIPjIrP4Fi0mdAcqxyjXT1o+I42MVZ6y0S4tOVuhSZzKyg3Ao+NSCCe4Gapi0pMshNyjpv+DYX/wDUHOYG48SNzWL6dIbdxHbsoywz6ZAVmAzd8E6Gu8SwBiQ0+um9ZPpRxTEYpDh0sgW8wLtmLMOrMqcvdMbTsanDMpc7FHUw+ElZQcc4+14G3ZJW3qGbZnjU/wAq+xPONqldE+LLh0ukraabMKXylLbrLC5DIwYqRtzJgTVXjeH/AGdUNy6suWDoFOZAuXcc5BJ9KZjriFx1VtltwoQMTmbf948bM07DRRHnWuNS2Ryckm9/QuONXcTjXa7ftHsBGvX8rW3a2FVVEnsCQRELmM91UTuASqrAbQDn6V6fjsJ/6aLLPdvEKrsS/wAMQciaaKI0XXasvg+GphlOKu2mKA5FUsA03JGcBhrGun0rNj6pNPbzpe4ssKklu7V/lmUsXOrcPE5dQJ+IHkfOI8POpl7I9pCiZbty45udokAT2AJPMtMxy8KhPca67NG5OkbDeP141oeCWrb3haBJu5SlpoBCPOcvPPLBECZLeFXZGl3egJO1HzZ6Hw67nsWm3m0h/wDET85oxFQOjCn7HZDAgqpQg7go7Lr7VZEVyZKmzqrgCwoTVIYUJlpDKBRRVFMUUVRUwCKK5eQgEqJJXKe+JmR3+VOUUZaRKMnF2iLwlT1Qmc2oafDTTwgfWpoFdFOUUCk7dkmxhibZYc2ju2g7+M/KgOHUZkYlPHcTyYH6qYNW3DSAgVvhbfwPKKrb+CNltTmXlBgR58jHIiuriVQSKG9yMOJP/D5QTPotGTGuT2s6g8pBMc+zOg8TQTjCG7KqsztJPz8RQWuwSCde6Rp4knc/rSpUh6mTcbiiFEl4OokMJ/Uis0LzdYSQcsNB5GNo1/6irq5cLg5ixIgAElua6TOnpUDExIUSY0LRAPpGnOlJKhWG4vifs+Adwe0ygA/7rsAx5At7Vm+h+MFm5Kue1nN5ZCqtpLUrcDEEm6DmGQAhgcs61ZdNLoHD7Sn4iyEf07n/AMh71nuGcDusmdF7JdbcyB2rpAUHwnntVGFR0PU+WZ82WWPJFw5PQL/E06hDO9pSAfiIgb9xrz/pVjbi3FNskFgcw1lcpgEnvYfTxq/4tfFi1aQZiyqyQw1BntBoEZNiOekctci1pS11nYsSn7stOZmLAAmNAQkkzpy1qrBjalq8v9mrqusxZsajs26fy/PKFwro87p1lxDBIyEkAnXWAdTO3vVjxXGLhrqZYNxe0ZCuBIMAzpMiTpO21VeJ407W1tmAiydJknxM694HKar1fw/P9TWqMZN93G+xzp41KWr6e3yPTOivTIXQ/wBptqAihrYQZVYyB25JOpMztvVT08xf2m5aUuFARmH8OdxKoF3XsqMpO5Y1mMDcHWKGeFZhmYyco5bcqTpcuXFSSSXhBmJguwA1842qv9PGM9UdkiazTktLB4bKqtmkMUYW4OmbTVp5RmHtU/oxd6i4t1tkJIGmrFcu/gGJ9qDh+C3MReNtNWUN6m3Og8SRHrrXoPRjhaEvmC3FsFLNolRCsktcIB+9LJJOvjpRmyRScf8AqCClOq2vz+RacAvZ7GbKyhrl1gGBBhrjEGDyM6VOIopppFc57s6KVIAwobCpDChMtIZnVFFWhrRVqQBVFFUUNaItIAi08UxaIooAuMLa7KyO73pyhdQVPjJ+UVzDXoAEd3nPfUe9i5ERvz5wCZAB2/xXYXBS+SHxEW7ZDjTtKpG4gmJHOpycMFrYKZGp0M94YHyqg4gQ4jftDTv12mtGMUCg15CZ5abn560lIARUwYAAg7beH1rP4uZ/U1pmMIdRrtqJ0A/PlWdxbAnTnUMj2HFbkfpDwlLmFUtIa2qwR3M6FlYHcEhT3gjfeZ3RTjVuxhxZuqdBAdRmDDUyy7jfbWj8Vt5rNwD+En/iQ34VQYfaucm2qZpx4oy3fJRdI79xsRdIBNvMerAU5cg+EjczEzWeu2iSIgztqPKCJ0jWvR+HAjEJHef7Wq+xGCt3P9S3bf8AmRW/uFa49UoJR0nPy9AozuMufb+DxW+BEacjMdocvUa/KoxT9b+teyXuiuEc9rD2vQMu/gpAqp4t0NwyZWS1CzDgPc0J2aSx8vamuqj6MlDp5eFM89TDdkDKc/dOuuwA57irLi+BuW8U9pAXcMMuVTmI0YHKu3j5b1r7PRHCAT1M/wA1y4R7ZhVpwmLV2FEB9DG5MaEncnSNac+p/wAUNf0+SVzZW9F+DX0vXLz2hZW7Mq7BnBJzSqAbEltGiBG9abAYBLFsJbEKCTqZJZjLMx5kn9aVIpTWCUtTsvjFRVI7Ta7NcqJIaRQ2Wi00rQBmkWiqtOW3RVSpANUURRTlSiqlIAYWpOD0aT4x500LR7FkENPcI9TU8auaExYnXYHz7vyqlNwsZAAAHIR+jVliTAO3cKrmuDvE+u/tXTbKh+GtZmHzq3fDjqwRuojlt+Pkag4BNd5q4wyA+nzqiEv7jRJrYhXrgCDQTA+njy12qoI7Q/WtW/E19B7VV2gGYR31LI9giXXVTodjofI6GsmlsoSp+6SPYxWzy1mOM28uJb/cFb3EH5g1giasL3oPwS3N4nuQn3IH41fhKpOjo/eP/IP7hV/SfJHL4hmSm3LAZSrbEEHyNFNNJqJWUNpCso3xKYPjGx9RBoV18rBu4g+xmrDilqGFwd2V/L7p/D1FV2KWrLNsZaomj8qVR8FezW0P+0e40/CjZqgY6odFKmZqWagQ+lFMzV2aQFKqURUrqpRVWpAcVKeq05UogSkA0LRrOn4VwJTLw5eFXYfFYmReJ3ezsY0g6ARMd9QbRUnT6H8anPdygzMaaaRPrtQFbSRuSZ/XfW2TSVlaJ+BtaE+gqwRNFA3n9eVDsW4UR3UjejTmCcu3L57Vnwu5tkpcAeIvmEQNZn0qhw93M+miiY/OrnjKssgMpBmNOW/fVZhFObtGQSO7arZ+4Iv1Og8h9KoOkyfvLbd6sv8AxII/uNXLX6pOklyVtn/7Pqp/KsK5LsfiQujt2LjDvT6MDV8btef8ZxJtWWdSQwa3kIMENnBB032OmxmtbwvHC/Zt3RpnUGO47Ee4NNx2sllXcWJvUw3KYK7UCo44zAg7EQfWq29b7EHcaHzFWRqLiV1PiPmNPpFNF+F70c4PdlCP4WPsdfzqdNU3DruS5rs2nrOn5etXCOCJBBHeCCNNDqKGiGRVIdXRXKVIrHCuim04GgCAooiikq0RVpgdUURRSVaIFpgICo98SfX8KmKlUmO4snXNbzKVAlzI7J7p2nwNXYFciLFjH2G3pQLYkgVy7f0GUAg95MjT+E+VLB3Mx0Hj4VdkdISNKBA8vwoLLOsT/jnNQWvsdyanYEEqIJmeXePGqunfcOXAPFW8yg7iNKq1sZT4T+NaDHJlUTyHrVFefMwA7/pWjLsiMQ4NUXSK7Ny2g+6Cx82MD5Kferq7fCKWYwqglj3AVlH4vauXGuPdRAQsBm2GwB8dPmaxQTbNOJd1lX0hbrHs4cbvcUt3wTkQerE+1eg4TCratrbT4UUKPIc/Xf1rDYJLdzF28QGlPtJVSdB1dnDtlYg6gG62nlW9sHP8Oo76lk8kRyO5MdXRUi3haMuGqogQslBvW9R6/hVr1NQsRGeO4R6tqflFSity3FvIpLzSsRud/Wsv+zvjU4i7ZGlq4Xe2BsrKSeyOQZeXgK0XSXGdVhr77RbKr3m5c7CgeOs+lUv7LeEKOtvEapFpT3EiXjyGUf1VdVRdk8z8jdV2aIxFNAms5nOCnBaIlmjrYpgVirRVFcWiLQB1aItcFOzUAduYEXVK3DiFtkfFZAk7gqWEsvLSBIO/KvOeJdB3t3z9lu9XYIGa5fBR1gkFMi/6gII1IXkJHPeXrQJJDXFnfLcdQfMAxUR8MJmJI2JJY+52rVDOoRpIg42ZbC8PvhYtJC/da65k/wC4JPZ8qsuE8Gv9ZmuXAPWfkNBVtrRbTxWeU3LkkTbOAXmZqB0hxqYa1nEnUCB3k6RqPryqR9oNCu4e1cg3ygRWD/vE6y0WXYXEkSus7jUDyp4nU0D4MMnT1mzdktAncnTX+FvrpVxwHjiYjtaqY0Ujx19qt+kmPwVxMj3OHtIIAs2Ua7qPusruynyXuoHR/hCW5dbXVrCi2rDthVGrNOoZjqZ1rX1Mo1SIRTQDpJw69ewxWyhZs6EjbMqtJWeU+FYm30Dxt5yXt5BP32UADwAk168L1DuNWSORxVIssyvA+hCWVUXW6wjkBCST7mtdhraoIAiojV0XKg3e7Anm7TGv1DNymFzSsDPdI/2h27BKWQLjgwxMhFgwwBjtNv4A9+1dw37QsGyy1x0PMNbYtPmoIPoah8S6EC47NbutbDEnIVFxAWJJyhjoCSTHjVcP2YknXEe1kf8A7rRF40i2M1HgJb6Tpi8XbIUjDYc9YA2huXgYV3HIA6hfDWjdGeIlLTqg1bEX3iCT2rhA+SirLhPQmzYEHPcO5LEAE8tFjQd1X1jDKnwqFHgAKhOafBW3bsi4SzcbVhA8auLFkChItGWqxElYogNR1NEU0wKsU8GlSpAdzU1npUqAGFqGxpUqAGmuilSoAcBTxSpUAJLYBkAA94AB9xRRSpUgHTXCaVKgAbVylSoAVKlSpAIV0ClSpgKkKVKgAq0RaVKgAq08VylT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http://x2d.xanga.com/4c2f74e1d5033266651485/z212694010.jpg"/>
          <p:cNvPicPr>
            <a:picLocks noChangeAspect="1" noChangeArrowheads="1"/>
          </p:cNvPicPr>
          <p:nvPr/>
        </p:nvPicPr>
        <p:blipFill>
          <a:blip r:embed="rId3"/>
          <a:srcRect/>
          <a:stretch>
            <a:fillRect/>
          </a:stretch>
        </p:blipFill>
        <p:spPr bwMode="auto">
          <a:xfrm>
            <a:off x="460375" y="2451350"/>
            <a:ext cx="3357245" cy="3966475"/>
          </a:xfrm>
          <a:prstGeom prst="rect">
            <a:avLst/>
          </a:prstGeom>
          <a:noFill/>
        </p:spPr>
      </p:pic>
      <p:pic>
        <p:nvPicPr>
          <p:cNvPr id="3078" name="Picture 6" descr="http://vickijardine.files.wordpress.com/2009/07/depressed-mother.jpg?w=320&amp;h=480"/>
          <p:cNvPicPr>
            <a:picLocks noChangeAspect="1" noChangeArrowheads="1"/>
          </p:cNvPicPr>
          <p:nvPr/>
        </p:nvPicPr>
        <p:blipFill>
          <a:blip r:embed="rId4"/>
          <a:srcRect/>
          <a:stretch>
            <a:fillRect/>
          </a:stretch>
        </p:blipFill>
        <p:spPr bwMode="auto">
          <a:xfrm>
            <a:off x="4884683" y="2451350"/>
            <a:ext cx="3470275" cy="3966475"/>
          </a:xfrm>
          <a:prstGeom prst="rect">
            <a:avLst/>
          </a:prstGeom>
          <a:noFill/>
        </p:spPr>
      </p:pic>
    </p:spTree>
    <p:extLst>
      <p:ext uri="{BB962C8B-B14F-4D97-AF65-F5344CB8AC3E}">
        <p14:creationId xmlns="" xmlns:p14="http://schemas.microsoft.com/office/powerpoint/2010/main" val="3265499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179" y="0"/>
            <a:ext cx="7772400" cy="1362075"/>
          </a:xfrm>
        </p:spPr>
        <p:txBody>
          <a:bodyPr/>
          <a:lstStyle/>
          <a:p>
            <a:r>
              <a:rPr lang="en-US" dirty="0" smtClean="0"/>
              <a:t>Here’s the logic…	</a:t>
            </a:r>
            <a:endParaRPr lang="en-US" dirty="0"/>
          </a:p>
        </p:txBody>
      </p:sp>
      <p:sp>
        <p:nvSpPr>
          <p:cNvPr id="5" name="Text Placeholder 4"/>
          <p:cNvSpPr>
            <a:spLocks noGrp="1"/>
          </p:cNvSpPr>
          <p:nvPr>
            <p:ph type="body" idx="1"/>
          </p:nvPr>
        </p:nvSpPr>
        <p:spPr>
          <a:xfrm>
            <a:off x="4898456" y="2198793"/>
            <a:ext cx="3993296" cy="2784610"/>
          </a:xfrm>
        </p:spPr>
        <p:txBody>
          <a:bodyPr>
            <a:noAutofit/>
          </a:bodyPr>
          <a:lstStyle/>
          <a:p>
            <a:r>
              <a:rPr lang="en-US" sz="2800" dirty="0" smtClean="0"/>
              <a:t>My kid = a problem</a:t>
            </a:r>
          </a:p>
          <a:p>
            <a:r>
              <a:rPr lang="en-US" sz="2800" dirty="0" smtClean="0"/>
              <a:t>My job as a parent = </a:t>
            </a:r>
          </a:p>
          <a:p>
            <a:r>
              <a:rPr lang="en-US" sz="2800" dirty="0" smtClean="0"/>
              <a:t>	solving problems</a:t>
            </a:r>
          </a:p>
          <a:p>
            <a:r>
              <a:rPr lang="en-US" sz="2800" dirty="0" smtClean="0"/>
              <a:t>I can’t solve this therefore …</a:t>
            </a:r>
          </a:p>
          <a:p>
            <a:r>
              <a:rPr lang="en-US" sz="2800" dirty="0" smtClean="0"/>
              <a:t>	</a:t>
            </a:r>
          </a:p>
          <a:p>
            <a:r>
              <a:rPr lang="en-US" sz="2800" dirty="0" smtClean="0"/>
              <a:t>	</a:t>
            </a:r>
            <a:endParaRPr lang="en-US" sz="2800" dirty="0">
              <a:solidFill>
                <a:srgbClr val="FF0000"/>
              </a:solidFill>
            </a:endParaRPr>
          </a:p>
        </p:txBody>
      </p:sp>
      <p:pic>
        <p:nvPicPr>
          <p:cNvPr id="2052" name="Picture 4" descr="http://alexp123.edublogs.org/files/2011/04/parents-angry-sr5zhg.jpg"/>
          <p:cNvPicPr>
            <a:picLocks noChangeAspect="1" noChangeArrowheads="1"/>
          </p:cNvPicPr>
          <p:nvPr/>
        </p:nvPicPr>
        <p:blipFill>
          <a:blip r:embed="rId2"/>
          <a:srcRect/>
          <a:stretch>
            <a:fillRect/>
          </a:stretch>
        </p:blipFill>
        <p:spPr bwMode="auto">
          <a:xfrm>
            <a:off x="722312" y="1891862"/>
            <a:ext cx="3799811" cy="3830455"/>
          </a:xfrm>
          <a:prstGeom prst="rect">
            <a:avLst/>
          </a:prstGeom>
          <a:noFill/>
          <a:ln>
            <a:solidFill>
              <a:srgbClr val="0070C0"/>
            </a:solidFill>
          </a:ln>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94866" y="4561114"/>
            <a:ext cx="2296886" cy="2296886"/>
          </a:xfrm>
          <a:prstGeom prst="rect">
            <a:avLst/>
          </a:prstGeom>
        </p:spPr>
      </p:pic>
    </p:spTree>
    <p:extLst>
      <p:ext uri="{BB962C8B-B14F-4D97-AF65-F5344CB8AC3E}">
        <p14:creationId xmlns="" xmlns:p14="http://schemas.microsoft.com/office/powerpoint/2010/main" val="119694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where do you start?</a:t>
            </a:r>
            <a:endParaRPr lang="en-US" dirty="0"/>
          </a:p>
        </p:txBody>
      </p:sp>
      <p:sp>
        <p:nvSpPr>
          <p:cNvPr id="5" name="Text Placeholder 4"/>
          <p:cNvSpPr>
            <a:spLocks noGrp="1"/>
          </p:cNvSpPr>
          <p:nvPr>
            <p:ph type="body" idx="1"/>
          </p:nvPr>
        </p:nvSpPr>
        <p:spPr/>
        <p:txBody>
          <a:bodyPr/>
          <a:lstStyle/>
          <a:p>
            <a:r>
              <a:rPr lang="en-US" dirty="0" smtClean="0"/>
              <a:t>Time for a break</a:t>
            </a:r>
            <a:endParaRPr lang="en-US" dirty="0"/>
          </a:p>
        </p:txBody>
      </p:sp>
    </p:spTree>
    <p:extLst>
      <p:ext uri="{BB962C8B-B14F-4D97-AF65-F5344CB8AC3E}">
        <p14:creationId xmlns="" xmlns:p14="http://schemas.microsoft.com/office/powerpoint/2010/main" val="3944013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43000" y="381000"/>
            <a:ext cx="7086600" cy="5669280"/>
          </a:xfrm>
          <a:prstGeom prst="rect">
            <a:avLst/>
          </a:prstGeom>
        </p:spPr>
      </p:pic>
    </p:spTree>
    <p:extLst>
      <p:ext uri="{BB962C8B-B14F-4D97-AF65-F5344CB8AC3E}">
        <p14:creationId xmlns="" xmlns:p14="http://schemas.microsoft.com/office/powerpoint/2010/main" val="3180250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54" y="4038600"/>
            <a:ext cx="8153400" cy="2590800"/>
          </a:xfrm>
        </p:spPr>
        <p:txBody>
          <a:bodyPr>
            <a:normAutofit/>
          </a:bodyPr>
          <a:lstStyle/>
          <a:p>
            <a:pPr algn="l"/>
            <a:r>
              <a:rPr lang="en-US" sz="4000" dirty="0" smtClean="0"/>
              <a:t>ACT as a </a:t>
            </a:r>
            <a:r>
              <a:rPr lang="en-US" sz="4000" dirty="0" err="1" smtClean="0"/>
              <a:t>Transdiagnostic</a:t>
            </a:r>
            <a:r>
              <a:rPr lang="en-US" sz="4000" dirty="0" smtClean="0"/>
              <a:t> Approach</a:t>
            </a:r>
            <a:endParaRPr lang="en-US" sz="4000" dirty="0"/>
          </a:p>
        </p:txBody>
      </p:sp>
      <p:sp>
        <p:nvSpPr>
          <p:cNvPr id="3" name="Content Placeholder 2"/>
          <p:cNvSpPr>
            <a:spLocks noGrp="1"/>
          </p:cNvSpPr>
          <p:nvPr>
            <p:ph idx="1"/>
          </p:nvPr>
        </p:nvSpPr>
        <p:spPr>
          <a:xfrm>
            <a:off x="762000" y="533400"/>
            <a:ext cx="7848600" cy="4525963"/>
          </a:xfrm>
        </p:spPr>
        <p:txBody>
          <a:bodyPr>
            <a:normAutofit/>
          </a:bodyPr>
          <a:lstStyle/>
          <a:p>
            <a:r>
              <a:rPr lang="en-US" sz="2400" dirty="0" smtClean="0"/>
              <a:t>ACT is a “</a:t>
            </a:r>
            <a:r>
              <a:rPr lang="en-US" sz="2400" dirty="0" err="1" smtClean="0"/>
              <a:t>transdiagnostic</a:t>
            </a:r>
            <a:r>
              <a:rPr lang="en-US" sz="2400" dirty="0" smtClean="0"/>
              <a:t> approach”</a:t>
            </a:r>
          </a:p>
          <a:p>
            <a:pPr lvl="1"/>
            <a:r>
              <a:rPr lang="en-US" sz="2000" dirty="0" smtClean="0"/>
              <a:t>Not symptom reduction</a:t>
            </a:r>
          </a:p>
          <a:p>
            <a:pPr lvl="1"/>
            <a:r>
              <a:rPr lang="en-US" sz="2000" dirty="0" smtClean="0"/>
              <a:t>Focused on building broad and flexible behavioral repertoires in the presence of pain</a:t>
            </a:r>
          </a:p>
          <a:p>
            <a:pPr lvl="1"/>
            <a:r>
              <a:rPr lang="en-US" sz="2000" dirty="0" smtClean="0"/>
              <a:t>Emphasis on what behaviors “work” and “don’t work”</a:t>
            </a:r>
          </a:p>
          <a:p>
            <a:pPr lvl="1"/>
            <a:r>
              <a:rPr lang="en-US" sz="2000" dirty="0" smtClean="0"/>
              <a:t>Goal is to help client contact these contingencies</a:t>
            </a:r>
          </a:p>
          <a:p>
            <a:pPr marL="457200" lvl="1" indent="0">
              <a:buNone/>
            </a:pPr>
            <a:endParaRPr lang="en-US" sz="2000" dirty="0" smtClean="0"/>
          </a:p>
          <a:p>
            <a:r>
              <a:rPr lang="en-US" sz="2400" dirty="0" smtClean="0"/>
              <a:t>Experiential avoidance &amp; cognitive fusion are at the heart of psychopathology across categories</a:t>
            </a:r>
          </a:p>
          <a:p>
            <a:pPr lvl="1"/>
            <a:r>
              <a:rPr lang="en-US" sz="2000" dirty="0" smtClean="0"/>
              <a:t>Psychopathology is viewed as persistent engagement in narrow, rigid, avoidance-based behaviors</a:t>
            </a:r>
            <a:endParaRPr lang="en-US" sz="2000" dirty="0"/>
          </a:p>
        </p:txBody>
      </p:sp>
      <p:pic>
        <p:nvPicPr>
          <p:cNvPr id="4" name="Picture 3" descr="Hom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75059" y="6182298"/>
            <a:ext cx="1976935" cy="6150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77256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Grp="1" noChangeAspect="1"/>
          </p:cNvGraphicFramePr>
          <p:nvPr>
            <p:ph/>
          </p:nvPr>
        </p:nvGraphicFramePr>
        <p:xfrm>
          <a:off x="1149350" y="274638"/>
          <a:ext cx="6845300" cy="5821362"/>
        </p:xfrm>
        <a:graphic>
          <a:graphicData uri="http://schemas.openxmlformats.org/presentationml/2006/ole">
            <p:oleObj spid="_x0000_s1026" name="CorelDRAW" r:id="rId4" imgW="7137360" imgH="6068880" progId="">
              <p:embed/>
            </p:oleObj>
          </a:graphicData>
        </a:graphic>
      </p:graphicFrame>
      <p:sp>
        <p:nvSpPr>
          <p:cNvPr id="60419" name="Rectangle 3"/>
          <p:cNvSpPr>
            <a:spLocks noChangeArrowheads="1"/>
          </p:cNvSpPr>
          <p:nvPr/>
        </p:nvSpPr>
        <p:spPr bwMode="auto">
          <a:xfrm>
            <a:off x="1219200" y="228600"/>
            <a:ext cx="4343400" cy="6248400"/>
          </a:xfrm>
          <a:prstGeom prst="rect">
            <a:avLst/>
          </a:prstGeom>
          <a:noFill/>
          <a:ln w="28575">
            <a:solidFill>
              <a:srgbClr val="CC33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0420" name="Text Box 4"/>
          <p:cNvSpPr txBox="1">
            <a:spLocks noChangeArrowheads="1"/>
          </p:cNvSpPr>
          <p:nvPr/>
        </p:nvSpPr>
        <p:spPr bwMode="auto">
          <a:xfrm>
            <a:off x="1371600" y="457200"/>
            <a:ext cx="19812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algn="ctr">
              <a:spcBef>
                <a:spcPct val="50000"/>
              </a:spcBef>
            </a:pPr>
            <a:r>
              <a:rPr lang="en-US" sz="2000">
                <a:solidFill>
                  <a:srgbClr val="CC3300"/>
                </a:solidFill>
                <a:latin typeface="Times New Roman" pitchFamily="18" charset="0"/>
              </a:rPr>
              <a:t>Acceptance and Mindfulness Processes</a:t>
            </a:r>
          </a:p>
        </p:txBody>
      </p:sp>
    </p:spTree>
    <p:extLst>
      <p:ext uri="{BB962C8B-B14F-4D97-AF65-F5344CB8AC3E}">
        <p14:creationId xmlns="" xmlns:p14="http://schemas.microsoft.com/office/powerpoint/2010/main" val="417228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Introductions &amp; Learning Goals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3042976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Grp="1" noChangeAspect="1"/>
          </p:cNvGraphicFramePr>
          <p:nvPr>
            <p:ph/>
          </p:nvPr>
        </p:nvGraphicFramePr>
        <p:xfrm>
          <a:off x="1149350" y="274638"/>
          <a:ext cx="6845300" cy="5821362"/>
        </p:xfrm>
        <a:graphic>
          <a:graphicData uri="http://schemas.openxmlformats.org/presentationml/2006/ole">
            <p:oleObj spid="_x0000_s2050" name="CorelDRAW" r:id="rId4" imgW="7137360" imgH="6068880" progId="">
              <p:embed/>
            </p:oleObj>
          </a:graphicData>
        </a:graphic>
      </p:graphicFrame>
      <p:sp>
        <p:nvSpPr>
          <p:cNvPr id="61443" name="Rectangle 3"/>
          <p:cNvSpPr>
            <a:spLocks noChangeArrowheads="1"/>
          </p:cNvSpPr>
          <p:nvPr/>
        </p:nvSpPr>
        <p:spPr bwMode="auto">
          <a:xfrm>
            <a:off x="3657600" y="228600"/>
            <a:ext cx="4343400" cy="6248400"/>
          </a:xfrm>
          <a:prstGeom prst="rect">
            <a:avLst/>
          </a:prstGeom>
          <a:noFill/>
          <a:ln w="28575">
            <a:solidFill>
              <a:srgbClr val="660066"/>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1444" name="Text Box 4"/>
          <p:cNvSpPr txBox="1">
            <a:spLocks noChangeArrowheads="1"/>
          </p:cNvSpPr>
          <p:nvPr/>
        </p:nvSpPr>
        <p:spPr bwMode="auto">
          <a:xfrm>
            <a:off x="5562600" y="457200"/>
            <a:ext cx="21336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algn="ctr">
              <a:spcBef>
                <a:spcPct val="50000"/>
              </a:spcBef>
            </a:pPr>
            <a:r>
              <a:rPr lang="en-US" sz="2000">
                <a:solidFill>
                  <a:srgbClr val="660066"/>
                </a:solidFill>
                <a:latin typeface="Times New Roman" pitchFamily="18" charset="0"/>
              </a:rPr>
              <a:t>Commitment    and Behavior Change Processes</a:t>
            </a:r>
          </a:p>
        </p:txBody>
      </p:sp>
    </p:spTree>
    <p:extLst>
      <p:ext uri="{BB962C8B-B14F-4D97-AF65-F5344CB8AC3E}">
        <p14:creationId xmlns="" xmlns:p14="http://schemas.microsoft.com/office/powerpoint/2010/main" val="3585810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Grp="1" noChangeAspect="1"/>
          </p:cNvGraphicFramePr>
          <p:nvPr>
            <p:ph/>
          </p:nvPr>
        </p:nvGraphicFramePr>
        <p:xfrm>
          <a:off x="1295400" y="868363"/>
          <a:ext cx="6469063" cy="5500687"/>
        </p:xfrm>
        <a:graphic>
          <a:graphicData uri="http://schemas.openxmlformats.org/presentationml/2006/ole">
            <p:oleObj spid="_x0000_s3074" name="CorelDRAW" r:id="rId4" imgW="7137360" imgH="6068880" progId="">
              <p:embed/>
            </p:oleObj>
          </a:graphicData>
        </a:graphic>
      </p:graphicFrame>
      <p:grpSp>
        <p:nvGrpSpPr>
          <p:cNvPr id="2" name="Group 3"/>
          <p:cNvGrpSpPr>
            <a:grpSpLocks/>
          </p:cNvGrpSpPr>
          <p:nvPr/>
        </p:nvGrpSpPr>
        <p:grpSpPr bwMode="auto">
          <a:xfrm>
            <a:off x="3733800" y="2514600"/>
            <a:ext cx="1676400" cy="1676400"/>
            <a:chOff x="2352" y="1584"/>
            <a:chExt cx="1056" cy="1056"/>
          </a:xfrm>
        </p:grpSpPr>
        <p:sp>
          <p:nvSpPr>
            <p:cNvPr id="90116" name="Oval 4"/>
            <p:cNvSpPr>
              <a:spLocks noChangeArrowheads="1"/>
            </p:cNvSpPr>
            <p:nvPr/>
          </p:nvSpPr>
          <p:spPr bwMode="auto">
            <a:xfrm>
              <a:off x="2352" y="1584"/>
              <a:ext cx="1056" cy="1056"/>
            </a:xfrm>
            <a:prstGeom prst="ellipse">
              <a:avLst/>
            </a:prstGeom>
            <a:solidFill>
              <a:srgbClr val="0066CC"/>
            </a:solidFill>
            <a:ln w="9525">
              <a:solidFill>
                <a:schemeClr val="tx1"/>
              </a:solidFill>
              <a:miter lim="800000"/>
              <a:headEnd/>
              <a:tailEnd/>
            </a:ln>
            <a:effectLst/>
          </p:spPr>
          <p:txBody>
            <a:bodyPr wrap="none" anchor="ctr"/>
            <a:lstStyle/>
            <a:p>
              <a:endParaRPr lang="en-US"/>
            </a:p>
          </p:txBody>
        </p:sp>
        <p:sp>
          <p:nvSpPr>
            <p:cNvPr id="90117" name="Text Box 5"/>
            <p:cNvSpPr txBox="1">
              <a:spLocks noChangeArrowheads="1"/>
            </p:cNvSpPr>
            <p:nvPr/>
          </p:nvSpPr>
          <p:spPr bwMode="auto">
            <a:xfrm>
              <a:off x="2352" y="1920"/>
              <a:ext cx="1056" cy="404"/>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Psychological Flexibility</a:t>
              </a:r>
            </a:p>
          </p:txBody>
        </p:sp>
      </p:grpSp>
      <p:sp>
        <p:nvSpPr>
          <p:cNvPr id="90118" name="Text Box 6"/>
          <p:cNvSpPr txBox="1">
            <a:spLocks noChangeArrowheads="1"/>
          </p:cNvSpPr>
          <p:nvPr/>
        </p:nvSpPr>
        <p:spPr bwMode="auto">
          <a:xfrm>
            <a:off x="5105400" y="5555021"/>
            <a:ext cx="3200400" cy="915988"/>
          </a:xfrm>
          <a:prstGeom prst="rect">
            <a:avLst/>
          </a:prstGeom>
          <a:noFill/>
          <a:ln w="9525">
            <a:noFill/>
            <a:miter lim="800000"/>
            <a:headEnd/>
            <a:tailEnd/>
          </a:ln>
          <a:effectLst/>
        </p:spPr>
        <p:txBody>
          <a:bodyPr>
            <a:spAutoFit/>
          </a:bodyPr>
          <a:lstStyle/>
          <a:p>
            <a:pPr algn="ctr">
              <a:spcBef>
                <a:spcPct val="50000"/>
              </a:spcBef>
            </a:pPr>
            <a:r>
              <a:rPr lang="en-US" dirty="0">
                <a:solidFill>
                  <a:srgbClr val="D60093"/>
                </a:solidFill>
                <a:latin typeface="Times New Roman" pitchFamily="18" charset="0"/>
              </a:rPr>
              <a:t>Given a distinction between you and the stuff you are struggling with and trying to change</a:t>
            </a:r>
          </a:p>
        </p:txBody>
      </p:sp>
      <p:sp>
        <p:nvSpPr>
          <p:cNvPr id="90119" name="Text Box 7"/>
          <p:cNvSpPr txBox="1">
            <a:spLocks noChangeArrowheads="1"/>
          </p:cNvSpPr>
          <p:nvPr/>
        </p:nvSpPr>
        <p:spPr bwMode="auto">
          <a:xfrm>
            <a:off x="730155" y="1051719"/>
            <a:ext cx="2133600" cy="915988"/>
          </a:xfrm>
          <a:prstGeom prst="rect">
            <a:avLst/>
          </a:prstGeom>
          <a:noFill/>
          <a:ln w="9525">
            <a:noFill/>
            <a:miter lim="800000"/>
            <a:headEnd/>
            <a:tailEnd/>
          </a:ln>
          <a:effectLst/>
        </p:spPr>
        <p:txBody>
          <a:bodyPr>
            <a:spAutoFit/>
          </a:bodyPr>
          <a:lstStyle/>
          <a:p>
            <a:pPr algn="ctr">
              <a:spcBef>
                <a:spcPct val="50000"/>
              </a:spcBef>
            </a:pPr>
            <a:r>
              <a:rPr lang="en-US" dirty="0">
                <a:solidFill>
                  <a:srgbClr val="FF99CC"/>
                </a:solidFill>
                <a:latin typeface="Times New Roman" pitchFamily="18" charset="0"/>
              </a:rPr>
              <a:t>are you willing to have that stuff, fully and without defense</a:t>
            </a:r>
          </a:p>
        </p:txBody>
      </p:sp>
      <p:sp>
        <p:nvSpPr>
          <p:cNvPr id="90120" name="Text Box 8"/>
          <p:cNvSpPr txBox="1">
            <a:spLocks noChangeArrowheads="1"/>
          </p:cNvSpPr>
          <p:nvPr/>
        </p:nvSpPr>
        <p:spPr bwMode="auto">
          <a:xfrm>
            <a:off x="762000" y="4876800"/>
            <a:ext cx="2133600" cy="641350"/>
          </a:xfrm>
          <a:prstGeom prst="rect">
            <a:avLst/>
          </a:prstGeom>
          <a:noFill/>
          <a:ln w="9525">
            <a:noFill/>
            <a:miter lim="800000"/>
            <a:headEnd/>
            <a:tailEnd/>
          </a:ln>
          <a:effectLst/>
        </p:spPr>
        <p:txBody>
          <a:bodyPr>
            <a:spAutoFit/>
          </a:bodyPr>
          <a:lstStyle/>
          <a:p>
            <a:pPr algn="ctr">
              <a:spcBef>
                <a:spcPct val="50000"/>
              </a:spcBef>
            </a:pPr>
            <a:r>
              <a:rPr lang="en-US">
                <a:solidFill>
                  <a:srgbClr val="D60093"/>
                </a:solidFill>
                <a:latin typeface="Times New Roman" pitchFamily="18" charset="0"/>
              </a:rPr>
              <a:t>as it is, and not as what it says it is,</a:t>
            </a:r>
          </a:p>
        </p:txBody>
      </p:sp>
      <p:sp>
        <p:nvSpPr>
          <p:cNvPr id="90121" name="Text Box 9"/>
          <p:cNvSpPr txBox="1">
            <a:spLocks noChangeArrowheads="1"/>
          </p:cNvSpPr>
          <p:nvPr/>
        </p:nvSpPr>
        <p:spPr bwMode="auto">
          <a:xfrm>
            <a:off x="6477000" y="3733800"/>
            <a:ext cx="2133600" cy="641350"/>
          </a:xfrm>
          <a:prstGeom prst="rect">
            <a:avLst/>
          </a:prstGeom>
          <a:noFill/>
          <a:ln w="9525">
            <a:noFill/>
            <a:miter lim="800000"/>
            <a:headEnd/>
            <a:tailEnd/>
          </a:ln>
          <a:effectLst/>
        </p:spPr>
        <p:txBody>
          <a:bodyPr>
            <a:spAutoFit/>
          </a:bodyPr>
          <a:lstStyle/>
          <a:p>
            <a:pPr algn="ctr">
              <a:spcBef>
                <a:spcPct val="50000"/>
              </a:spcBef>
            </a:pPr>
            <a:r>
              <a:rPr lang="en-US">
                <a:solidFill>
                  <a:srgbClr val="D60093"/>
                </a:solidFill>
                <a:latin typeface="Times New Roman" pitchFamily="18" charset="0"/>
              </a:rPr>
              <a:t>AND do what takes you in the direction</a:t>
            </a:r>
          </a:p>
        </p:txBody>
      </p:sp>
      <p:sp>
        <p:nvSpPr>
          <p:cNvPr id="90122" name="Text Box 10"/>
          <p:cNvSpPr txBox="1">
            <a:spLocks noChangeArrowheads="1"/>
          </p:cNvSpPr>
          <p:nvPr/>
        </p:nvSpPr>
        <p:spPr bwMode="auto">
          <a:xfrm>
            <a:off x="6477000" y="2514600"/>
            <a:ext cx="2133600" cy="641350"/>
          </a:xfrm>
          <a:prstGeom prst="rect">
            <a:avLst/>
          </a:prstGeom>
          <a:noFill/>
          <a:ln w="9525">
            <a:noFill/>
            <a:miter lim="800000"/>
            <a:headEnd/>
            <a:tailEnd/>
          </a:ln>
          <a:effectLst/>
        </p:spPr>
        <p:txBody>
          <a:bodyPr>
            <a:spAutoFit/>
          </a:bodyPr>
          <a:lstStyle/>
          <a:p>
            <a:pPr algn="ctr">
              <a:spcBef>
                <a:spcPct val="50000"/>
              </a:spcBef>
            </a:pPr>
            <a:r>
              <a:rPr lang="en-US" dirty="0">
                <a:solidFill>
                  <a:srgbClr val="D60093"/>
                </a:solidFill>
                <a:latin typeface="Times New Roman" pitchFamily="18" charset="0"/>
              </a:rPr>
              <a:t>of your chosen values</a:t>
            </a:r>
          </a:p>
        </p:txBody>
      </p:sp>
      <p:sp>
        <p:nvSpPr>
          <p:cNvPr id="90123" name="Text Box 11"/>
          <p:cNvSpPr txBox="1">
            <a:spLocks noChangeArrowheads="1"/>
          </p:cNvSpPr>
          <p:nvPr/>
        </p:nvSpPr>
        <p:spPr bwMode="auto">
          <a:xfrm>
            <a:off x="5791200" y="1051719"/>
            <a:ext cx="2133600" cy="641350"/>
          </a:xfrm>
          <a:prstGeom prst="rect">
            <a:avLst/>
          </a:prstGeom>
          <a:noFill/>
          <a:ln w="9525">
            <a:noFill/>
            <a:miter lim="800000"/>
            <a:headEnd/>
            <a:tailEnd/>
          </a:ln>
          <a:effectLst/>
        </p:spPr>
        <p:txBody>
          <a:bodyPr>
            <a:spAutoFit/>
          </a:bodyPr>
          <a:lstStyle/>
          <a:p>
            <a:pPr algn="ctr">
              <a:spcBef>
                <a:spcPct val="50000"/>
              </a:spcBef>
            </a:pPr>
            <a:r>
              <a:rPr lang="en-US" dirty="0">
                <a:solidFill>
                  <a:srgbClr val="FF99CC"/>
                </a:solidFill>
                <a:latin typeface="Times New Roman" pitchFamily="18" charset="0"/>
              </a:rPr>
              <a:t>at this time, in this situation?</a:t>
            </a:r>
          </a:p>
        </p:txBody>
      </p:sp>
      <p:sp>
        <p:nvSpPr>
          <p:cNvPr id="90124" name="Text Box 12"/>
          <p:cNvSpPr txBox="1">
            <a:spLocks noChangeArrowheads="1"/>
          </p:cNvSpPr>
          <p:nvPr/>
        </p:nvSpPr>
        <p:spPr bwMode="auto">
          <a:xfrm>
            <a:off x="762000" y="381000"/>
            <a:ext cx="2667000" cy="584775"/>
          </a:xfrm>
          <a:prstGeom prst="rect">
            <a:avLst/>
          </a:prstGeom>
          <a:noFill/>
          <a:ln w="9525">
            <a:noFill/>
            <a:miter lim="800000"/>
            <a:headEnd/>
            <a:tailEnd/>
          </a:ln>
          <a:effectLst/>
        </p:spPr>
        <p:txBody>
          <a:bodyPr>
            <a:spAutoFit/>
          </a:bodyPr>
          <a:lstStyle/>
          <a:p>
            <a:pPr>
              <a:spcBef>
                <a:spcPct val="50000"/>
              </a:spcBef>
            </a:pPr>
            <a:r>
              <a:rPr lang="en-US" sz="3200" dirty="0">
                <a:solidFill>
                  <a:srgbClr val="FFFFFF"/>
                </a:solidFill>
                <a:latin typeface="Times New Roman" pitchFamily="18" charset="0"/>
              </a:rPr>
              <a:t>ACT Question </a:t>
            </a:r>
          </a:p>
        </p:txBody>
      </p:sp>
      <p:sp>
        <p:nvSpPr>
          <p:cNvPr id="90125" name="Text Box 13"/>
          <p:cNvSpPr txBox="1">
            <a:spLocks noChangeArrowheads="1"/>
          </p:cNvSpPr>
          <p:nvPr/>
        </p:nvSpPr>
        <p:spPr bwMode="auto">
          <a:xfrm>
            <a:off x="609600" y="2971800"/>
            <a:ext cx="1905000" cy="822325"/>
          </a:xfrm>
          <a:prstGeom prst="rect">
            <a:avLst/>
          </a:prstGeom>
          <a:noFill/>
          <a:ln w="9525">
            <a:noFill/>
            <a:miter lim="800000"/>
            <a:headEnd/>
            <a:tailEnd/>
          </a:ln>
          <a:effectLst/>
        </p:spPr>
        <p:txBody>
          <a:bodyPr>
            <a:spAutoFit/>
          </a:bodyPr>
          <a:lstStyle/>
          <a:p>
            <a:pPr>
              <a:spcBef>
                <a:spcPct val="50000"/>
              </a:spcBef>
            </a:pPr>
            <a:r>
              <a:rPr lang="en-US" sz="2400">
                <a:solidFill>
                  <a:srgbClr val="D60093"/>
                </a:solidFill>
                <a:latin typeface="Times New Roman" pitchFamily="18" charset="0"/>
              </a:rPr>
              <a:t>if the answer is “yes” that’s</a:t>
            </a:r>
          </a:p>
        </p:txBody>
      </p:sp>
    </p:spTree>
    <p:extLst>
      <p:ext uri="{BB962C8B-B14F-4D97-AF65-F5344CB8AC3E}">
        <p14:creationId xmlns="" xmlns:p14="http://schemas.microsoft.com/office/powerpoint/2010/main" val="33870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0124"/>
                                        </p:tgtEl>
                                        <p:attrNameLst>
                                          <p:attrName>style.visibility</p:attrName>
                                        </p:attrNameLst>
                                      </p:cBhvr>
                                      <p:to>
                                        <p:strVal val="visible"/>
                                      </p:to>
                                    </p:set>
                                    <p:anim calcmode="lin" valueType="num">
                                      <p:cBhvr>
                                        <p:cTn id="7" dur="500" fill="hold"/>
                                        <p:tgtEl>
                                          <p:spTgt spid="90124"/>
                                        </p:tgtEl>
                                        <p:attrNameLst>
                                          <p:attrName>ppt_w</p:attrName>
                                        </p:attrNameLst>
                                      </p:cBhvr>
                                      <p:tavLst>
                                        <p:tav tm="0">
                                          <p:val>
                                            <p:fltVal val="0"/>
                                          </p:val>
                                        </p:tav>
                                        <p:tav tm="100000">
                                          <p:val>
                                            <p:strVal val="#ppt_w"/>
                                          </p:val>
                                        </p:tav>
                                      </p:tavLst>
                                    </p:anim>
                                    <p:anim calcmode="lin" valueType="num">
                                      <p:cBhvr>
                                        <p:cTn id="8" dur="500" fill="hold"/>
                                        <p:tgtEl>
                                          <p:spTgt spid="90124"/>
                                        </p:tgtEl>
                                        <p:attrNameLst>
                                          <p:attrName>ppt_h</p:attrName>
                                        </p:attrNameLst>
                                      </p:cBhvr>
                                      <p:tavLst>
                                        <p:tav tm="0">
                                          <p:val>
                                            <p:fltVal val="0"/>
                                          </p:val>
                                        </p:tav>
                                        <p:tav tm="100000">
                                          <p:val>
                                            <p:strVal val="#ppt_h"/>
                                          </p:val>
                                        </p:tav>
                                      </p:tavLst>
                                    </p:anim>
                                    <p:anim calcmode="lin" valueType="num">
                                      <p:cBhvr>
                                        <p:cTn id="9" dur="500" fill="hold"/>
                                        <p:tgtEl>
                                          <p:spTgt spid="9012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01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childTnLst>
                                    <p:set>
                                      <p:cBhvr>
                                        <p:cTn id="14" dur="1" fill="hold">
                                          <p:stCondLst>
                                            <p:cond delay="0"/>
                                          </p:stCondLst>
                                        </p:cTn>
                                        <p:tgtEl>
                                          <p:spTgt spid="90118"/>
                                        </p:tgtEl>
                                        <p:attrNameLst>
                                          <p:attrName>style.visibility</p:attrName>
                                        </p:attrNameLst>
                                      </p:cBhvr>
                                      <p:to>
                                        <p:strVal val="visible"/>
                                      </p:to>
                                    </p:set>
                                    <p:anim calcmode="discrete" valueType="clr">
                                      <p:cBhvr override="childStyle">
                                        <p:cTn id="15" dur="1000"/>
                                        <p:tgtEl>
                                          <p:spTgt spid="90118"/>
                                        </p:tgtEl>
                                        <p:attrNameLst>
                                          <p:attrName>style.color</p:attrName>
                                        </p:attrNameLst>
                                      </p:cBhvr>
                                      <p:tavLst>
                                        <p:tav tm="0">
                                          <p:val>
                                            <p:clrVal>
                                              <a:schemeClr val="accent2"/>
                                            </p:clrVal>
                                          </p:val>
                                        </p:tav>
                                        <p:tav tm="50000">
                                          <p:val>
                                            <p:clrVal>
                                              <a:schemeClr val="hlink"/>
                                            </p:clrVal>
                                          </p:val>
                                        </p:tav>
                                      </p:tavLst>
                                    </p:anim>
                                    <p:anim calcmode="discrete" valueType="clr">
                                      <p:cBhvr>
                                        <p:cTn id="16" dur="1000"/>
                                        <p:tgtEl>
                                          <p:spTgt spid="90118"/>
                                        </p:tgtEl>
                                        <p:attrNameLst>
                                          <p:attrName>fillcolor</p:attrName>
                                        </p:attrNameLst>
                                      </p:cBhvr>
                                      <p:tavLst>
                                        <p:tav tm="0">
                                          <p:val>
                                            <p:clrVal>
                                              <a:schemeClr val="accent2"/>
                                            </p:clrVal>
                                          </p:val>
                                        </p:tav>
                                        <p:tav tm="50000">
                                          <p:val>
                                            <p:clrVal>
                                              <a:schemeClr val="hlink"/>
                                            </p:clrVal>
                                          </p:val>
                                        </p:tav>
                                      </p:tavLst>
                                    </p:anim>
                                    <p:set>
                                      <p:cBhvr>
                                        <p:cTn id="17" dur="1000"/>
                                        <p:tgtEl>
                                          <p:spTgt spid="90118"/>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0119"/>
                                        </p:tgtEl>
                                        <p:attrNameLst>
                                          <p:attrName>style.visibility</p:attrName>
                                        </p:attrNameLst>
                                      </p:cBhvr>
                                      <p:to>
                                        <p:strVal val="visible"/>
                                      </p:to>
                                    </p:set>
                                    <p:anim calcmode="lin" valueType="num">
                                      <p:cBhvr additive="base">
                                        <p:cTn id="22" dur="1000" fill="hold"/>
                                        <p:tgtEl>
                                          <p:spTgt spid="90119"/>
                                        </p:tgtEl>
                                        <p:attrNameLst>
                                          <p:attrName>ppt_x</p:attrName>
                                        </p:attrNameLst>
                                      </p:cBhvr>
                                      <p:tavLst>
                                        <p:tav tm="0">
                                          <p:val>
                                            <p:strVal val="#ppt_x"/>
                                          </p:val>
                                        </p:tav>
                                        <p:tav tm="100000">
                                          <p:val>
                                            <p:strVal val="#ppt_x"/>
                                          </p:val>
                                        </p:tav>
                                      </p:tavLst>
                                    </p:anim>
                                    <p:anim calcmode="lin" valueType="num">
                                      <p:cBhvr additive="base">
                                        <p:cTn id="23" dur="1000" fill="hold"/>
                                        <p:tgtEl>
                                          <p:spTgt spid="901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0120"/>
                                        </p:tgtEl>
                                        <p:attrNameLst>
                                          <p:attrName>style.visibility</p:attrName>
                                        </p:attrNameLst>
                                      </p:cBhvr>
                                      <p:to>
                                        <p:strVal val="visible"/>
                                      </p:to>
                                    </p:set>
                                    <p:anim calcmode="discrete" valueType="clr">
                                      <p:cBhvr override="childStyle">
                                        <p:cTn id="28" dur="80"/>
                                        <p:tgtEl>
                                          <p:spTgt spid="9012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0120"/>
                                        </p:tgtEl>
                                        <p:attrNameLst>
                                          <p:attrName>fillcolor</p:attrName>
                                        </p:attrNameLst>
                                      </p:cBhvr>
                                      <p:tavLst>
                                        <p:tav tm="0">
                                          <p:val>
                                            <p:clrVal>
                                              <a:schemeClr val="accent2"/>
                                            </p:clrVal>
                                          </p:val>
                                        </p:tav>
                                        <p:tav tm="50000">
                                          <p:val>
                                            <p:clrVal>
                                              <a:schemeClr val="hlink"/>
                                            </p:clrVal>
                                          </p:val>
                                        </p:tav>
                                      </p:tavLst>
                                    </p:anim>
                                    <p:set>
                                      <p:cBhvr>
                                        <p:cTn id="30" dur="80"/>
                                        <p:tgtEl>
                                          <p:spTgt spid="90120"/>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0121"/>
                                        </p:tgtEl>
                                        <p:attrNameLst>
                                          <p:attrName>style.visibility</p:attrName>
                                        </p:attrNameLst>
                                      </p:cBhvr>
                                      <p:to>
                                        <p:strVal val="visible"/>
                                      </p:to>
                                    </p:set>
                                    <p:anim calcmode="discrete" valueType="clr">
                                      <p:cBhvr override="childStyle">
                                        <p:cTn id="35" dur="80"/>
                                        <p:tgtEl>
                                          <p:spTgt spid="9012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0121"/>
                                        </p:tgtEl>
                                        <p:attrNameLst>
                                          <p:attrName>fillcolor</p:attrName>
                                        </p:attrNameLst>
                                      </p:cBhvr>
                                      <p:tavLst>
                                        <p:tav tm="0">
                                          <p:val>
                                            <p:clrVal>
                                              <a:schemeClr val="accent2"/>
                                            </p:clrVal>
                                          </p:val>
                                        </p:tav>
                                        <p:tav tm="50000">
                                          <p:val>
                                            <p:clrVal>
                                              <a:schemeClr val="hlink"/>
                                            </p:clrVal>
                                          </p:val>
                                        </p:tav>
                                      </p:tavLst>
                                    </p:anim>
                                    <p:set>
                                      <p:cBhvr>
                                        <p:cTn id="37" dur="80"/>
                                        <p:tgtEl>
                                          <p:spTgt spid="90121"/>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90122"/>
                                        </p:tgtEl>
                                        <p:attrNameLst>
                                          <p:attrName>style.visibility</p:attrName>
                                        </p:attrNameLst>
                                      </p:cBhvr>
                                      <p:to>
                                        <p:strVal val="visible"/>
                                      </p:to>
                                    </p:set>
                                    <p:anim calcmode="discrete" valueType="clr">
                                      <p:cBhvr override="childStyle">
                                        <p:cTn id="42" dur="80"/>
                                        <p:tgtEl>
                                          <p:spTgt spid="90122"/>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0122"/>
                                        </p:tgtEl>
                                        <p:attrNameLst>
                                          <p:attrName>fillcolor</p:attrName>
                                        </p:attrNameLst>
                                      </p:cBhvr>
                                      <p:tavLst>
                                        <p:tav tm="0">
                                          <p:val>
                                            <p:clrVal>
                                              <a:schemeClr val="accent2"/>
                                            </p:clrVal>
                                          </p:val>
                                        </p:tav>
                                        <p:tav tm="50000">
                                          <p:val>
                                            <p:clrVal>
                                              <a:schemeClr val="hlink"/>
                                            </p:clrVal>
                                          </p:val>
                                        </p:tav>
                                      </p:tavLst>
                                    </p:anim>
                                    <p:set>
                                      <p:cBhvr>
                                        <p:cTn id="44" dur="80"/>
                                        <p:tgtEl>
                                          <p:spTgt spid="9012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90123"/>
                                        </p:tgtEl>
                                        <p:attrNameLst>
                                          <p:attrName>style.visibility</p:attrName>
                                        </p:attrNameLst>
                                      </p:cBhvr>
                                      <p:to>
                                        <p:strVal val="visible"/>
                                      </p:to>
                                    </p:set>
                                    <p:anim calcmode="discrete" valueType="clr">
                                      <p:cBhvr override="childStyle">
                                        <p:cTn id="49" dur="80"/>
                                        <p:tgtEl>
                                          <p:spTgt spid="90123"/>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0123"/>
                                        </p:tgtEl>
                                        <p:attrNameLst>
                                          <p:attrName>fillcolor</p:attrName>
                                        </p:attrNameLst>
                                      </p:cBhvr>
                                      <p:tavLst>
                                        <p:tav tm="0">
                                          <p:val>
                                            <p:clrVal>
                                              <a:schemeClr val="accent2"/>
                                            </p:clrVal>
                                          </p:val>
                                        </p:tav>
                                        <p:tav tm="50000">
                                          <p:val>
                                            <p:clrVal>
                                              <a:schemeClr val="hlink"/>
                                            </p:clrVal>
                                          </p:val>
                                        </p:tav>
                                      </p:tavLst>
                                    </p:anim>
                                    <p:set>
                                      <p:cBhvr>
                                        <p:cTn id="51" dur="80"/>
                                        <p:tgtEl>
                                          <p:spTgt spid="90123"/>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90125"/>
                                        </p:tgtEl>
                                        <p:attrNameLst>
                                          <p:attrName>style.visibility</p:attrName>
                                        </p:attrNameLst>
                                      </p:cBhvr>
                                      <p:to>
                                        <p:strVal val="visible"/>
                                      </p:to>
                                    </p:set>
                                    <p:anim calcmode="lin" valueType="num">
                                      <p:cBhvr>
                                        <p:cTn id="56" dur="1000" fill="hold"/>
                                        <p:tgtEl>
                                          <p:spTgt spid="90125"/>
                                        </p:tgtEl>
                                        <p:attrNameLst>
                                          <p:attrName>ppt_w</p:attrName>
                                        </p:attrNameLst>
                                      </p:cBhvr>
                                      <p:tavLst>
                                        <p:tav tm="0">
                                          <p:val>
                                            <p:fltVal val="0"/>
                                          </p:val>
                                        </p:tav>
                                        <p:tav tm="100000">
                                          <p:val>
                                            <p:strVal val="#ppt_w"/>
                                          </p:val>
                                        </p:tav>
                                      </p:tavLst>
                                    </p:anim>
                                    <p:anim calcmode="lin" valueType="num">
                                      <p:cBhvr>
                                        <p:cTn id="57" dur="1000" fill="hold"/>
                                        <p:tgtEl>
                                          <p:spTgt spid="90125"/>
                                        </p:tgtEl>
                                        <p:attrNameLst>
                                          <p:attrName>ppt_h</p:attrName>
                                        </p:attrNameLst>
                                      </p:cBhvr>
                                      <p:tavLst>
                                        <p:tav tm="0">
                                          <p:val>
                                            <p:fltVal val="0"/>
                                          </p:val>
                                        </p:tav>
                                        <p:tav tm="100000">
                                          <p:val>
                                            <p:strVal val="#ppt_h"/>
                                          </p:val>
                                        </p:tav>
                                      </p:tavLst>
                                    </p:anim>
                                    <p:anim calcmode="lin" valueType="num">
                                      <p:cBhvr>
                                        <p:cTn id="58" dur="1000" fill="hold"/>
                                        <p:tgtEl>
                                          <p:spTgt spid="90125"/>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901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19" grpId="0"/>
      <p:bldP spid="90120" grpId="0"/>
      <p:bldP spid="90121" grpId="0"/>
      <p:bldP spid="90122" grpId="0"/>
      <p:bldP spid="90123" grpId="0"/>
      <p:bldP spid="90124" grpId="0"/>
      <p:bldP spid="901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 means…</a:t>
            </a:r>
            <a:endParaRPr lang="en-US" dirty="0"/>
          </a:p>
        </p:txBody>
      </p:sp>
      <p:sp>
        <p:nvSpPr>
          <p:cNvPr id="4" name="Content Placeholder 3"/>
          <p:cNvSpPr>
            <a:spLocks noGrp="1"/>
          </p:cNvSpPr>
          <p:nvPr>
            <p:ph idx="1"/>
          </p:nvPr>
        </p:nvSpPr>
        <p:spPr/>
        <p:txBody>
          <a:bodyPr/>
          <a:lstStyle/>
          <a:p>
            <a:r>
              <a:rPr lang="en-US" dirty="0" smtClean="0"/>
              <a:t>Accept</a:t>
            </a:r>
          </a:p>
          <a:p>
            <a:endParaRPr lang="en-US" dirty="0"/>
          </a:p>
          <a:p>
            <a:r>
              <a:rPr lang="en-US" dirty="0" smtClean="0"/>
              <a:t>Connect</a:t>
            </a:r>
          </a:p>
          <a:p>
            <a:endParaRPr lang="en-US" dirty="0"/>
          </a:p>
          <a:p>
            <a:r>
              <a:rPr lang="en-US" dirty="0" smtClean="0"/>
              <a:t>Take Action</a:t>
            </a:r>
            <a:endParaRPr lang="en-US"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706220" y="1627140"/>
            <a:ext cx="5247280" cy="3935460"/>
          </a:xfrm>
          <a:prstGeom prst="rect">
            <a:avLst/>
          </a:prstGeom>
        </p:spPr>
      </p:pic>
      <p:pic>
        <p:nvPicPr>
          <p:cNvPr id="6" name="Picture 5" descr="Hom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75059" y="6242954"/>
            <a:ext cx="1976935" cy="6150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64096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914400" y="2577332"/>
            <a:ext cx="1079500" cy="1079500"/>
          </a:xfrm>
          <a:prstGeom prst="rect">
            <a:avLst/>
          </a:prstGeom>
          <a:solidFill>
            <a:schemeClr val="tx1">
              <a:lumMod val="50000"/>
              <a:lumOff val="50000"/>
            </a:schemeClr>
          </a:solidFill>
          <a:ln w="9360">
            <a:solidFill>
              <a:srgbClr val="000000"/>
            </a:solidFill>
            <a:round/>
            <a:headEnd/>
            <a:tailEnd/>
          </a:ln>
        </p:spPr>
        <p:txBody>
          <a:bodyPr wrap="none" anchor="ctr"/>
          <a:lstStyle/>
          <a:p>
            <a:endParaRPr lang="en-GB"/>
          </a:p>
        </p:txBody>
      </p:sp>
      <p:sp>
        <p:nvSpPr>
          <p:cNvPr id="93187" name="Rectangle 3"/>
          <p:cNvSpPr>
            <a:spLocks noChangeArrowheads="1"/>
          </p:cNvSpPr>
          <p:nvPr/>
        </p:nvSpPr>
        <p:spPr bwMode="auto">
          <a:xfrm>
            <a:off x="5867400" y="1981200"/>
            <a:ext cx="2700338" cy="2387600"/>
          </a:xfrm>
          <a:prstGeom prst="rect">
            <a:avLst/>
          </a:prstGeom>
          <a:solidFill>
            <a:schemeClr val="tx1">
              <a:lumMod val="50000"/>
              <a:lumOff val="50000"/>
            </a:schemeClr>
          </a:solidFill>
          <a:ln w="9360">
            <a:solidFill>
              <a:srgbClr val="000000"/>
            </a:solidFill>
            <a:round/>
            <a:headEnd/>
            <a:tailEnd/>
          </a:ln>
        </p:spPr>
        <p:txBody>
          <a:bodyPr wrap="none" anchor="ctr"/>
          <a:lstStyle/>
          <a:p>
            <a:endParaRPr lang="en-GB"/>
          </a:p>
        </p:txBody>
      </p:sp>
      <p:sp>
        <p:nvSpPr>
          <p:cNvPr id="93188" name="Oval 4"/>
          <p:cNvSpPr>
            <a:spLocks noChangeArrowheads="1"/>
          </p:cNvSpPr>
          <p:nvPr/>
        </p:nvSpPr>
        <p:spPr bwMode="auto">
          <a:xfrm>
            <a:off x="6597506" y="2609706"/>
            <a:ext cx="1157575" cy="1206500"/>
          </a:xfrm>
          <a:prstGeom prst="ellipse">
            <a:avLst/>
          </a:prstGeom>
          <a:solidFill>
            <a:schemeClr val="accent3">
              <a:lumMod val="60000"/>
              <a:lumOff val="40000"/>
            </a:schemeClr>
          </a:solidFill>
          <a:ln w="9360">
            <a:solidFill>
              <a:srgbClr val="000000"/>
            </a:solidFill>
            <a:round/>
            <a:headEnd/>
            <a:tailEnd/>
          </a:ln>
        </p:spPr>
        <p:txBody>
          <a:bodyPr wrap="none" anchor="ctr"/>
          <a:lstStyle/>
          <a:p>
            <a:endParaRPr lang="en-GB"/>
          </a:p>
        </p:txBody>
      </p:sp>
      <p:sp>
        <p:nvSpPr>
          <p:cNvPr id="93189" name="Oval 5"/>
          <p:cNvSpPr>
            <a:spLocks noChangeArrowheads="1"/>
          </p:cNvSpPr>
          <p:nvPr/>
        </p:nvSpPr>
        <p:spPr bwMode="auto">
          <a:xfrm>
            <a:off x="914400" y="2592388"/>
            <a:ext cx="1079500" cy="1079500"/>
          </a:xfrm>
          <a:prstGeom prst="ellipse">
            <a:avLst/>
          </a:prstGeom>
          <a:solidFill>
            <a:schemeClr val="accent3">
              <a:lumMod val="60000"/>
              <a:lumOff val="40000"/>
            </a:schemeClr>
          </a:solidFill>
          <a:ln w="9360">
            <a:solidFill>
              <a:srgbClr val="000000"/>
            </a:solidFill>
            <a:round/>
            <a:headEnd/>
            <a:tailEnd/>
          </a:ln>
        </p:spPr>
        <p:txBody>
          <a:bodyPr wrap="none" anchor="ctr"/>
          <a:lstStyle/>
          <a:p>
            <a:endParaRPr lang="en-GB"/>
          </a:p>
        </p:txBody>
      </p:sp>
      <p:sp>
        <p:nvSpPr>
          <p:cNvPr id="93190" name="Rectangle 6"/>
          <p:cNvSpPr>
            <a:spLocks noChangeArrowheads="1"/>
          </p:cNvSpPr>
          <p:nvPr/>
        </p:nvSpPr>
        <p:spPr bwMode="auto">
          <a:xfrm>
            <a:off x="3487738" y="2622550"/>
            <a:ext cx="1079500" cy="1079500"/>
          </a:xfrm>
          <a:prstGeom prst="rect">
            <a:avLst/>
          </a:prstGeom>
          <a:solidFill>
            <a:schemeClr val="tx1">
              <a:lumMod val="50000"/>
              <a:lumOff val="50000"/>
            </a:schemeClr>
          </a:solidFill>
          <a:ln w="9360">
            <a:solidFill>
              <a:srgbClr val="000000"/>
            </a:solidFill>
            <a:round/>
            <a:headEnd/>
            <a:tailEnd/>
          </a:ln>
        </p:spPr>
        <p:txBody>
          <a:bodyPr wrap="none" anchor="ctr"/>
          <a:lstStyle/>
          <a:p>
            <a:endParaRPr lang="en-GB"/>
          </a:p>
        </p:txBody>
      </p:sp>
      <p:sp>
        <p:nvSpPr>
          <p:cNvPr id="93191" name="Oval 7"/>
          <p:cNvSpPr>
            <a:spLocks noChangeArrowheads="1"/>
          </p:cNvSpPr>
          <p:nvPr/>
        </p:nvSpPr>
        <p:spPr bwMode="auto">
          <a:xfrm>
            <a:off x="3846513" y="2982913"/>
            <a:ext cx="360362" cy="360362"/>
          </a:xfrm>
          <a:prstGeom prst="ellipse">
            <a:avLst/>
          </a:prstGeom>
          <a:solidFill>
            <a:schemeClr val="accent3">
              <a:lumMod val="60000"/>
              <a:lumOff val="40000"/>
            </a:schemeClr>
          </a:solidFill>
          <a:ln w="9360">
            <a:solidFill>
              <a:srgbClr val="000000"/>
            </a:solidFill>
            <a:round/>
            <a:headEnd/>
            <a:tailEnd/>
          </a:ln>
        </p:spPr>
        <p:txBody>
          <a:bodyPr wrap="none" anchor="ctr"/>
          <a:lstStyle/>
          <a:p>
            <a:endParaRPr lang="en-GB"/>
          </a:p>
        </p:txBody>
      </p:sp>
      <p:sp>
        <p:nvSpPr>
          <p:cNvPr id="37897" name="Text Box 9"/>
          <p:cNvSpPr txBox="1">
            <a:spLocks noChangeArrowheads="1"/>
          </p:cNvSpPr>
          <p:nvPr/>
        </p:nvSpPr>
        <p:spPr bwMode="auto">
          <a:xfrm>
            <a:off x="533400" y="4953000"/>
            <a:ext cx="8832850" cy="850900"/>
          </a:xfrm>
          <a:prstGeom prst="rect">
            <a:avLst/>
          </a:prstGeom>
          <a:noFill/>
          <a:ln>
            <a:noFill/>
          </a:ln>
          <a:effectLst/>
          <a:extLst/>
        </p:spPr>
        <p:txBody>
          <a:bodyPr lIns="89982" tIns="44991" rIns="89982" bIns="44991"/>
          <a:lstStyle>
            <a:lvl1pPr defTabSz="449263">
              <a:tabLst>
                <a:tab pos="0" algn="l"/>
                <a:tab pos="428625" algn="l"/>
                <a:tab pos="877888" algn="l"/>
                <a:tab pos="1327150" algn="l"/>
                <a:tab pos="1774825" algn="l"/>
                <a:tab pos="2224088" algn="l"/>
                <a:tab pos="2673350" algn="l"/>
                <a:tab pos="3122613" algn="l"/>
                <a:tab pos="3573463" algn="l"/>
                <a:tab pos="4022725" algn="l"/>
                <a:tab pos="4471988" algn="l"/>
                <a:tab pos="4921250" algn="l"/>
                <a:tab pos="5386388" algn="l"/>
                <a:tab pos="5819775" algn="l"/>
                <a:tab pos="6269038" algn="l"/>
                <a:tab pos="6718300" algn="l"/>
                <a:tab pos="7167563" algn="l"/>
                <a:tab pos="7616825" algn="l"/>
                <a:tab pos="8066088" algn="l"/>
                <a:tab pos="8515350" algn="l"/>
                <a:tab pos="8964613" algn="l"/>
                <a:tab pos="8966200" algn="l"/>
                <a:tab pos="9415463" algn="l"/>
                <a:tab pos="9864725" algn="l"/>
                <a:tab pos="10318750" algn="l"/>
                <a:tab pos="10779125" algn="l"/>
                <a:tab pos="10780713" algn="l"/>
              </a:tabLst>
              <a:defRPr>
                <a:solidFill>
                  <a:schemeClr val="tx1"/>
                </a:solidFill>
                <a:latin typeface="Lucida Sans Unicode" pitchFamily="34" charset="0"/>
              </a:defRPr>
            </a:lvl1pPr>
            <a:lvl2pPr marL="742950" indent="-285750" defTabSz="449263">
              <a:tabLst>
                <a:tab pos="0" algn="l"/>
                <a:tab pos="428625" algn="l"/>
                <a:tab pos="877888" algn="l"/>
                <a:tab pos="1327150" algn="l"/>
                <a:tab pos="1774825" algn="l"/>
                <a:tab pos="2224088" algn="l"/>
                <a:tab pos="2673350" algn="l"/>
                <a:tab pos="3122613" algn="l"/>
                <a:tab pos="3573463" algn="l"/>
                <a:tab pos="4022725" algn="l"/>
                <a:tab pos="4471988" algn="l"/>
                <a:tab pos="4921250" algn="l"/>
                <a:tab pos="5386388" algn="l"/>
                <a:tab pos="5819775" algn="l"/>
                <a:tab pos="6269038" algn="l"/>
                <a:tab pos="6718300" algn="l"/>
                <a:tab pos="7167563" algn="l"/>
                <a:tab pos="7616825" algn="l"/>
                <a:tab pos="8066088" algn="l"/>
                <a:tab pos="8515350" algn="l"/>
                <a:tab pos="8964613" algn="l"/>
                <a:tab pos="8966200" algn="l"/>
                <a:tab pos="9415463" algn="l"/>
                <a:tab pos="9864725" algn="l"/>
                <a:tab pos="10318750" algn="l"/>
                <a:tab pos="10779125" algn="l"/>
                <a:tab pos="10780713" algn="l"/>
              </a:tabLst>
              <a:defRPr>
                <a:solidFill>
                  <a:schemeClr val="tx1"/>
                </a:solidFill>
                <a:latin typeface="Lucida Sans Unicode" pitchFamily="34" charset="0"/>
              </a:defRPr>
            </a:lvl2pPr>
            <a:lvl3pPr marL="1143000" indent="-228600" defTabSz="449263">
              <a:tabLst>
                <a:tab pos="0" algn="l"/>
                <a:tab pos="428625" algn="l"/>
                <a:tab pos="877888" algn="l"/>
                <a:tab pos="1327150" algn="l"/>
                <a:tab pos="1774825" algn="l"/>
                <a:tab pos="2224088" algn="l"/>
                <a:tab pos="2673350" algn="l"/>
                <a:tab pos="3122613" algn="l"/>
                <a:tab pos="3573463" algn="l"/>
                <a:tab pos="4022725" algn="l"/>
                <a:tab pos="4471988" algn="l"/>
                <a:tab pos="4921250" algn="l"/>
                <a:tab pos="5386388" algn="l"/>
                <a:tab pos="5819775" algn="l"/>
                <a:tab pos="6269038" algn="l"/>
                <a:tab pos="6718300" algn="l"/>
                <a:tab pos="7167563" algn="l"/>
                <a:tab pos="7616825" algn="l"/>
                <a:tab pos="8066088" algn="l"/>
                <a:tab pos="8515350" algn="l"/>
                <a:tab pos="8964613" algn="l"/>
                <a:tab pos="8966200" algn="l"/>
                <a:tab pos="9415463" algn="l"/>
                <a:tab pos="9864725" algn="l"/>
                <a:tab pos="10318750" algn="l"/>
                <a:tab pos="10779125" algn="l"/>
                <a:tab pos="10780713" algn="l"/>
              </a:tabLst>
              <a:defRPr>
                <a:solidFill>
                  <a:schemeClr val="tx1"/>
                </a:solidFill>
                <a:latin typeface="Lucida Sans Unicode" pitchFamily="34" charset="0"/>
              </a:defRPr>
            </a:lvl3pPr>
            <a:lvl4pPr marL="1600200" indent="-228600" defTabSz="449263">
              <a:tabLst>
                <a:tab pos="0" algn="l"/>
                <a:tab pos="428625" algn="l"/>
                <a:tab pos="877888" algn="l"/>
                <a:tab pos="1327150" algn="l"/>
                <a:tab pos="1774825" algn="l"/>
                <a:tab pos="2224088" algn="l"/>
                <a:tab pos="2673350" algn="l"/>
                <a:tab pos="3122613" algn="l"/>
                <a:tab pos="3573463" algn="l"/>
                <a:tab pos="4022725" algn="l"/>
                <a:tab pos="4471988" algn="l"/>
                <a:tab pos="4921250" algn="l"/>
                <a:tab pos="5386388" algn="l"/>
                <a:tab pos="5819775" algn="l"/>
                <a:tab pos="6269038" algn="l"/>
                <a:tab pos="6718300" algn="l"/>
                <a:tab pos="7167563" algn="l"/>
                <a:tab pos="7616825" algn="l"/>
                <a:tab pos="8066088" algn="l"/>
                <a:tab pos="8515350" algn="l"/>
                <a:tab pos="8964613" algn="l"/>
                <a:tab pos="8966200" algn="l"/>
                <a:tab pos="9415463" algn="l"/>
                <a:tab pos="9864725" algn="l"/>
                <a:tab pos="10318750" algn="l"/>
                <a:tab pos="10779125" algn="l"/>
                <a:tab pos="10780713" algn="l"/>
              </a:tabLst>
              <a:defRPr>
                <a:solidFill>
                  <a:schemeClr val="tx1"/>
                </a:solidFill>
                <a:latin typeface="Lucida Sans Unicode" pitchFamily="34" charset="0"/>
              </a:defRPr>
            </a:lvl4pPr>
            <a:lvl5pPr marL="2057400" indent="-228600" defTabSz="449263">
              <a:tabLst>
                <a:tab pos="0" algn="l"/>
                <a:tab pos="428625" algn="l"/>
                <a:tab pos="877888" algn="l"/>
                <a:tab pos="1327150" algn="l"/>
                <a:tab pos="1774825" algn="l"/>
                <a:tab pos="2224088" algn="l"/>
                <a:tab pos="2673350" algn="l"/>
                <a:tab pos="3122613" algn="l"/>
                <a:tab pos="3573463" algn="l"/>
                <a:tab pos="4022725" algn="l"/>
                <a:tab pos="4471988" algn="l"/>
                <a:tab pos="4921250" algn="l"/>
                <a:tab pos="5386388" algn="l"/>
                <a:tab pos="5819775" algn="l"/>
                <a:tab pos="6269038" algn="l"/>
                <a:tab pos="6718300" algn="l"/>
                <a:tab pos="7167563" algn="l"/>
                <a:tab pos="7616825" algn="l"/>
                <a:tab pos="8066088" algn="l"/>
                <a:tab pos="8515350" algn="l"/>
                <a:tab pos="8964613" algn="l"/>
                <a:tab pos="8966200" algn="l"/>
                <a:tab pos="9415463" algn="l"/>
                <a:tab pos="9864725" algn="l"/>
                <a:tab pos="10318750" algn="l"/>
                <a:tab pos="10779125" algn="l"/>
                <a:tab pos="10780713" algn="l"/>
              </a:tabLst>
              <a:defRPr>
                <a:solidFill>
                  <a:schemeClr val="tx1"/>
                </a:solidFill>
                <a:latin typeface="Lucida Sans Unicode" pitchFamily="34" charset="0"/>
              </a:defRPr>
            </a:lvl5pPr>
            <a:lvl6pPr marL="2514600" indent="-228600" defTabSz="449263" fontAlgn="base">
              <a:spcBef>
                <a:spcPct val="0"/>
              </a:spcBef>
              <a:spcAft>
                <a:spcPct val="0"/>
              </a:spcAft>
              <a:tabLst>
                <a:tab pos="0" algn="l"/>
                <a:tab pos="428625" algn="l"/>
                <a:tab pos="877888" algn="l"/>
                <a:tab pos="1327150" algn="l"/>
                <a:tab pos="1774825" algn="l"/>
                <a:tab pos="2224088" algn="l"/>
                <a:tab pos="2673350" algn="l"/>
                <a:tab pos="3122613" algn="l"/>
                <a:tab pos="3573463" algn="l"/>
                <a:tab pos="4022725" algn="l"/>
                <a:tab pos="4471988" algn="l"/>
                <a:tab pos="4921250" algn="l"/>
                <a:tab pos="5386388" algn="l"/>
                <a:tab pos="5819775" algn="l"/>
                <a:tab pos="6269038" algn="l"/>
                <a:tab pos="6718300" algn="l"/>
                <a:tab pos="7167563" algn="l"/>
                <a:tab pos="7616825" algn="l"/>
                <a:tab pos="8066088" algn="l"/>
                <a:tab pos="8515350" algn="l"/>
                <a:tab pos="8964613" algn="l"/>
                <a:tab pos="8966200" algn="l"/>
                <a:tab pos="9415463" algn="l"/>
                <a:tab pos="9864725" algn="l"/>
                <a:tab pos="10318750" algn="l"/>
                <a:tab pos="10779125" algn="l"/>
                <a:tab pos="10780713" algn="l"/>
              </a:tabLst>
              <a:defRPr>
                <a:solidFill>
                  <a:schemeClr val="tx1"/>
                </a:solidFill>
                <a:latin typeface="Lucida Sans Unicode" pitchFamily="34" charset="0"/>
              </a:defRPr>
            </a:lvl6pPr>
            <a:lvl7pPr marL="2971800" indent="-228600" defTabSz="449263" fontAlgn="base">
              <a:spcBef>
                <a:spcPct val="0"/>
              </a:spcBef>
              <a:spcAft>
                <a:spcPct val="0"/>
              </a:spcAft>
              <a:tabLst>
                <a:tab pos="0" algn="l"/>
                <a:tab pos="428625" algn="l"/>
                <a:tab pos="877888" algn="l"/>
                <a:tab pos="1327150" algn="l"/>
                <a:tab pos="1774825" algn="l"/>
                <a:tab pos="2224088" algn="l"/>
                <a:tab pos="2673350" algn="l"/>
                <a:tab pos="3122613" algn="l"/>
                <a:tab pos="3573463" algn="l"/>
                <a:tab pos="4022725" algn="l"/>
                <a:tab pos="4471988" algn="l"/>
                <a:tab pos="4921250" algn="l"/>
                <a:tab pos="5386388" algn="l"/>
                <a:tab pos="5819775" algn="l"/>
                <a:tab pos="6269038" algn="l"/>
                <a:tab pos="6718300" algn="l"/>
                <a:tab pos="7167563" algn="l"/>
                <a:tab pos="7616825" algn="l"/>
                <a:tab pos="8066088" algn="l"/>
                <a:tab pos="8515350" algn="l"/>
                <a:tab pos="8964613" algn="l"/>
                <a:tab pos="8966200" algn="l"/>
                <a:tab pos="9415463" algn="l"/>
                <a:tab pos="9864725" algn="l"/>
                <a:tab pos="10318750" algn="l"/>
                <a:tab pos="10779125" algn="l"/>
                <a:tab pos="10780713" algn="l"/>
              </a:tabLst>
              <a:defRPr>
                <a:solidFill>
                  <a:schemeClr val="tx1"/>
                </a:solidFill>
                <a:latin typeface="Lucida Sans Unicode" pitchFamily="34" charset="0"/>
              </a:defRPr>
            </a:lvl7pPr>
            <a:lvl8pPr marL="3429000" indent="-228600" defTabSz="449263" fontAlgn="base">
              <a:spcBef>
                <a:spcPct val="0"/>
              </a:spcBef>
              <a:spcAft>
                <a:spcPct val="0"/>
              </a:spcAft>
              <a:tabLst>
                <a:tab pos="0" algn="l"/>
                <a:tab pos="428625" algn="l"/>
                <a:tab pos="877888" algn="l"/>
                <a:tab pos="1327150" algn="l"/>
                <a:tab pos="1774825" algn="l"/>
                <a:tab pos="2224088" algn="l"/>
                <a:tab pos="2673350" algn="l"/>
                <a:tab pos="3122613" algn="l"/>
                <a:tab pos="3573463" algn="l"/>
                <a:tab pos="4022725" algn="l"/>
                <a:tab pos="4471988" algn="l"/>
                <a:tab pos="4921250" algn="l"/>
                <a:tab pos="5386388" algn="l"/>
                <a:tab pos="5819775" algn="l"/>
                <a:tab pos="6269038" algn="l"/>
                <a:tab pos="6718300" algn="l"/>
                <a:tab pos="7167563" algn="l"/>
                <a:tab pos="7616825" algn="l"/>
                <a:tab pos="8066088" algn="l"/>
                <a:tab pos="8515350" algn="l"/>
                <a:tab pos="8964613" algn="l"/>
                <a:tab pos="8966200" algn="l"/>
                <a:tab pos="9415463" algn="l"/>
                <a:tab pos="9864725" algn="l"/>
                <a:tab pos="10318750" algn="l"/>
                <a:tab pos="10779125" algn="l"/>
                <a:tab pos="10780713" algn="l"/>
              </a:tabLst>
              <a:defRPr>
                <a:solidFill>
                  <a:schemeClr val="tx1"/>
                </a:solidFill>
                <a:latin typeface="Lucida Sans Unicode" pitchFamily="34" charset="0"/>
              </a:defRPr>
            </a:lvl8pPr>
            <a:lvl9pPr marL="3886200" indent="-228600" defTabSz="449263" fontAlgn="base">
              <a:spcBef>
                <a:spcPct val="0"/>
              </a:spcBef>
              <a:spcAft>
                <a:spcPct val="0"/>
              </a:spcAft>
              <a:tabLst>
                <a:tab pos="0" algn="l"/>
                <a:tab pos="428625" algn="l"/>
                <a:tab pos="877888" algn="l"/>
                <a:tab pos="1327150" algn="l"/>
                <a:tab pos="1774825" algn="l"/>
                <a:tab pos="2224088" algn="l"/>
                <a:tab pos="2673350" algn="l"/>
                <a:tab pos="3122613" algn="l"/>
                <a:tab pos="3573463" algn="l"/>
                <a:tab pos="4022725" algn="l"/>
                <a:tab pos="4471988" algn="l"/>
                <a:tab pos="4921250" algn="l"/>
                <a:tab pos="5386388" algn="l"/>
                <a:tab pos="5819775" algn="l"/>
                <a:tab pos="6269038" algn="l"/>
                <a:tab pos="6718300" algn="l"/>
                <a:tab pos="7167563" algn="l"/>
                <a:tab pos="7616825" algn="l"/>
                <a:tab pos="8066088" algn="l"/>
                <a:tab pos="8515350" algn="l"/>
                <a:tab pos="8964613" algn="l"/>
                <a:tab pos="8966200" algn="l"/>
                <a:tab pos="9415463" algn="l"/>
                <a:tab pos="9864725" algn="l"/>
                <a:tab pos="10318750" algn="l"/>
                <a:tab pos="10779125" algn="l"/>
                <a:tab pos="10780713" algn="l"/>
              </a:tabLst>
              <a:defRPr>
                <a:solidFill>
                  <a:schemeClr val="tx1"/>
                </a:solidFill>
                <a:latin typeface="Lucida Sans Unicode" pitchFamily="34" charset="0"/>
              </a:defRPr>
            </a:lvl9pPr>
          </a:lstStyle>
          <a:p>
            <a:pPr>
              <a:spcAft>
                <a:spcPts val="0"/>
              </a:spcAft>
              <a:buSzPct val="100000"/>
              <a:defRPr/>
            </a:pPr>
            <a:r>
              <a:rPr lang="en-GB" sz="2400" b="1" dirty="0">
                <a:solidFill>
                  <a:schemeClr val="tx2"/>
                </a:solidFill>
                <a:latin typeface="+mj-lt"/>
                <a:cs typeface="+mn-cs"/>
              </a:rPr>
              <a:t>Pre-therapy  </a:t>
            </a:r>
            <a:r>
              <a:rPr lang="en-GB" sz="2400" b="1" dirty="0" smtClean="0">
                <a:solidFill>
                  <a:schemeClr val="tx2"/>
                </a:solidFill>
                <a:latin typeface="+mj-lt"/>
                <a:cs typeface="+mn-cs"/>
              </a:rPr>
              <a:t>		       Aim </a:t>
            </a:r>
            <a:r>
              <a:rPr lang="en-GB" sz="2400" b="1" dirty="0">
                <a:solidFill>
                  <a:schemeClr val="tx2"/>
                </a:solidFill>
                <a:latin typeface="+mj-lt"/>
                <a:cs typeface="+mn-cs"/>
              </a:rPr>
              <a:t>of most </a:t>
            </a:r>
            <a:r>
              <a:rPr lang="en-GB" sz="2400" b="1" dirty="0" smtClean="0">
                <a:solidFill>
                  <a:schemeClr val="tx2"/>
                </a:solidFill>
                <a:latin typeface="+mj-lt"/>
                <a:cs typeface="+mn-cs"/>
              </a:rPr>
              <a:t>		  	       </a:t>
            </a:r>
            <a:r>
              <a:rPr lang="en-GB" sz="2400" b="1" dirty="0" smtClean="0">
                <a:solidFill>
                  <a:schemeClr val="tx2"/>
                </a:solidFill>
                <a:latin typeface="+mj-lt"/>
                <a:cs typeface="Arial" charset="0"/>
              </a:rPr>
              <a:t>Aim </a:t>
            </a:r>
            <a:r>
              <a:rPr lang="en-GB" sz="2400" b="1" dirty="0">
                <a:solidFill>
                  <a:schemeClr val="tx2"/>
                </a:solidFill>
                <a:latin typeface="+mj-lt"/>
                <a:cs typeface="Arial" charset="0"/>
              </a:rPr>
              <a:t>of ACT</a:t>
            </a:r>
            <a:endParaRPr lang="en-GB" sz="2400" b="1" dirty="0" smtClean="0">
              <a:solidFill>
                <a:schemeClr val="tx2"/>
              </a:solidFill>
              <a:latin typeface="+mj-lt"/>
              <a:cs typeface="+mn-cs"/>
            </a:endParaRPr>
          </a:p>
          <a:p>
            <a:pPr>
              <a:spcAft>
                <a:spcPts val="0"/>
              </a:spcAft>
              <a:buSzPct val="100000"/>
              <a:defRPr/>
            </a:pPr>
            <a:r>
              <a:rPr lang="en-GB" sz="2400" b="1" dirty="0">
                <a:solidFill>
                  <a:schemeClr val="tx2"/>
                </a:solidFill>
                <a:latin typeface="+mj-lt"/>
                <a:cs typeface="+mn-cs"/>
              </a:rPr>
              <a:t>	</a:t>
            </a:r>
            <a:r>
              <a:rPr lang="en-GB" sz="2400" b="1" dirty="0" smtClean="0">
                <a:solidFill>
                  <a:schemeClr val="tx2"/>
                </a:solidFill>
                <a:latin typeface="+mj-lt"/>
                <a:cs typeface="+mn-cs"/>
              </a:rPr>
              <a:t>					    psychotherapies</a:t>
            </a:r>
            <a:r>
              <a:rPr lang="en-GB" sz="2400" b="1" dirty="0" smtClean="0">
                <a:solidFill>
                  <a:srgbClr val="000000"/>
                </a:solidFill>
                <a:latin typeface="+mj-lt"/>
                <a:cs typeface="Arial" charset="0"/>
              </a:rPr>
              <a:t> </a:t>
            </a:r>
            <a:r>
              <a:rPr lang="en-GB" sz="2400" b="1" dirty="0">
                <a:solidFill>
                  <a:srgbClr val="000000"/>
                </a:solidFill>
                <a:latin typeface="+mj-lt"/>
                <a:cs typeface="Arial" charset="0"/>
              </a:rPr>
              <a:t>	</a:t>
            </a:r>
            <a:endParaRPr lang="en-GB" sz="2400" b="1" dirty="0">
              <a:solidFill>
                <a:schemeClr val="tx2"/>
              </a:solidFill>
              <a:latin typeface="+mj-lt"/>
              <a:cs typeface="+mn-cs"/>
            </a:endParaRPr>
          </a:p>
        </p:txBody>
      </p:sp>
      <p:sp>
        <p:nvSpPr>
          <p:cNvPr id="37898" name="Text Box 10"/>
          <p:cNvSpPr txBox="1">
            <a:spLocks noChangeArrowheads="1"/>
          </p:cNvSpPr>
          <p:nvPr/>
        </p:nvSpPr>
        <p:spPr bwMode="auto">
          <a:xfrm>
            <a:off x="145232" y="1092200"/>
            <a:ext cx="4173537" cy="787400"/>
          </a:xfrm>
          <a:prstGeom prst="rect">
            <a:avLst/>
          </a:prstGeom>
          <a:noFill/>
          <a:ln>
            <a:noFill/>
          </a:ln>
          <a:effectLst/>
          <a:extLst/>
        </p:spPr>
        <p:txBody>
          <a:bodyPr lIns="89982" tIns="44991" rIns="89982" bIns="44991"/>
          <a:lstStyle>
            <a:lvl1pPr defTabSz="449263">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solidFill>
                  <a:schemeClr val="tx1"/>
                </a:solidFill>
                <a:latin typeface="Lucida Sans Unicode"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solidFill>
                  <a:schemeClr val="tx1"/>
                </a:solidFill>
                <a:latin typeface="Lucida Sans Unicode"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solidFill>
                  <a:schemeClr val="tx1"/>
                </a:solidFill>
                <a:latin typeface="Lucida Sans Unicode"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solidFill>
                  <a:schemeClr val="tx1"/>
                </a:solidFill>
                <a:latin typeface="Lucida Sans Unicode"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solidFill>
                  <a:schemeClr val="tx1"/>
                </a:solidFill>
                <a:latin typeface="Lucida Sans Unicode"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solidFill>
                  <a:schemeClr val="tx1"/>
                </a:solidFill>
                <a:latin typeface="Lucida Sans Unicode"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solidFill>
                  <a:schemeClr val="tx1"/>
                </a:solidFill>
                <a:latin typeface="Lucida Sans Unicode"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solidFill>
                  <a:schemeClr val="tx1"/>
                </a:solidFill>
                <a:latin typeface="Lucida Sans Unicode"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solidFill>
                  <a:schemeClr val="tx1"/>
                </a:solidFill>
                <a:latin typeface="Lucida Sans Unicode" pitchFamily="34" charset="0"/>
              </a:defRPr>
            </a:lvl9pPr>
          </a:lstStyle>
          <a:p>
            <a:pPr algn="ctr">
              <a:lnSpc>
                <a:spcPct val="104000"/>
              </a:lnSpc>
              <a:buSzPct val="100000"/>
              <a:defRPr/>
            </a:pPr>
            <a:r>
              <a:rPr lang="en-GB" sz="4400" b="1" dirty="0" smtClean="0">
                <a:latin typeface="+mj-lt"/>
                <a:ea typeface="+mj-ea"/>
                <a:cs typeface="+mj-cs"/>
              </a:rPr>
              <a:t>The Goal of ACT</a:t>
            </a:r>
            <a:endParaRPr lang="en-GB" sz="4400" b="1" dirty="0">
              <a:latin typeface="+mj-lt"/>
              <a:ea typeface="+mj-ea"/>
              <a:cs typeface="+mj-cs"/>
            </a:endParaRPr>
          </a:p>
        </p:txBody>
      </p:sp>
      <p:sp>
        <p:nvSpPr>
          <p:cNvPr id="13" name="Down Arrow 12"/>
          <p:cNvSpPr/>
          <p:nvPr/>
        </p:nvSpPr>
        <p:spPr>
          <a:xfrm>
            <a:off x="3783012" y="2201888"/>
            <a:ext cx="484188" cy="67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ight Arrow 13"/>
          <p:cNvSpPr/>
          <p:nvPr/>
        </p:nvSpPr>
        <p:spPr>
          <a:xfrm>
            <a:off x="3124200" y="2971800"/>
            <a:ext cx="6731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Left Arrow 14"/>
          <p:cNvSpPr/>
          <p:nvPr/>
        </p:nvSpPr>
        <p:spPr>
          <a:xfrm>
            <a:off x="4267200" y="2971800"/>
            <a:ext cx="6858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Up Arrow 15"/>
          <p:cNvSpPr/>
          <p:nvPr/>
        </p:nvSpPr>
        <p:spPr>
          <a:xfrm>
            <a:off x="3810000" y="3455988"/>
            <a:ext cx="48418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Up Arrow 16"/>
          <p:cNvSpPr/>
          <p:nvPr/>
        </p:nvSpPr>
        <p:spPr>
          <a:xfrm>
            <a:off x="6934200" y="1579664"/>
            <a:ext cx="484188" cy="9587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Down Arrow 17"/>
          <p:cNvSpPr/>
          <p:nvPr/>
        </p:nvSpPr>
        <p:spPr>
          <a:xfrm>
            <a:off x="6934200" y="3886200"/>
            <a:ext cx="484188" cy="825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ight Arrow 18"/>
          <p:cNvSpPr/>
          <p:nvPr/>
        </p:nvSpPr>
        <p:spPr>
          <a:xfrm>
            <a:off x="7924800" y="2920206"/>
            <a:ext cx="8255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Left Arrow 19"/>
          <p:cNvSpPr/>
          <p:nvPr/>
        </p:nvSpPr>
        <p:spPr>
          <a:xfrm>
            <a:off x="5734460" y="2874988"/>
            <a:ext cx="74254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1" name="Picture 20" descr="Hom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75059" y="6182298"/>
            <a:ext cx="1976935" cy="6150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03500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wired.com/images_blogs/wiredscience/2010/01/cerbalus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266930"/>
            <a:ext cx="8382000" cy="627380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11650" y="5334000"/>
            <a:ext cx="1422750" cy="978852"/>
          </a:xfrm>
          <a:prstGeom prst="rect">
            <a:avLst/>
          </a:prstGeom>
          <a:ln>
            <a:solidFill>
              <a:srgbClr val="C00000"/>
            </a:solidFill>
          </a:ln>
        </p:spPr>
      </p:pic>
    </p:spTree>
    <p:extLst>
      <p:ext uri="{BB962C8B-B14F-4D97-AF65-F5344CB8AC3E}">
        <p14:creationId xmlns:p14="http://schemas.microsoft.com/office/powerpoint/2010/main" xmlns="" val="15085467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650443"/>
            <a:ext cx="7924800" cy="5452263"/>
          </a:xfrm>
          <a:prstGeom prst="rect">
            <a:avLst/>
          </a:prstGeom>
        </p:spPr>
      </p:pic>
      <p:pic>
        <p:nvPicPr>
          <p:cNvPr id="3" name="Picture 2" descr="http://www.wired.com/images_blogs/wiredscience/2010/01/cerbalus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4524201"/>
            <a:ext cx="1612231" cy="1206731"/>
          </a:xfrm>
          <a:prstGeom prst="rect">
            <a:avLst/>
          </a:prstGeom>
          <a:noFill/>
          <a:ln>
            <a:solidFill>
              <a:srgbClr val="C0000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9528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Psychological Flexibility</a:t>
            </a:r>
          </a:p>
        </p:txBody>
      </p:sp>
      <p:sp>
        <p:nvSpPr>
          <p:cNvPr id="13315" name="Content Placeholder 2"/>
          <p:cNvSpPr>
            <a:spLocks noGrp="1"/>
          </p:cNvSpPr>
          <p:nvPr>
            <p:ph idx="1"/>
          </p:nvPr>
        </p:nvSpPr>
        <p:spPr>
          <a:xfrm>
            <a:off x="533400" y="2209800"/>
            <a:ext cx="8229600" cy="3886200"/>
          </a:xfrm>
        </p:spPr>
        <p:txBody>
          <a:bodyPr/>
          <a:lstStyle/>
          <a:p>
            <a:pPr marL="0" indent="0" algn="ctr" eaLnBrk="1" hangingPunct="1"/>
            <a:r>
              <a:rPr lang="en-US" sz="3600" dirty="0" smtClean="0"/>
              <a:t>Contacting the present moment fully and without defense, as a conscious human being, and based on what the situation affords; and changing or persisting in behavior in the service of chosen values.</a:t>
            </a:r>
          </a:p>
        </p:txBody>
      </p:sp>
    </p:spTree>
    <p:extLst>
      <p:ext uri="{BB962C8B-B14F-4D97-AF65-F5344CB8AC3E}">
        <p14:creationId xmlns:p14="http://schemas.microsoft.com/office/powerpoint/2010/main" xmlns="" val="32821934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2743200"/>
            <a:ext cx="7772400" cy="1362456"/>
          </a:xfrm>
        </p:spPr>
        <p:txBody>
          <a:bodyPr>
            <a:normAutofit fontScale="90000"/>
          </a:bodyPr>
          <a:lstStyle/>
          <a:p>
            <a:r>
              <a:rPr lang="en-US" dirty="0" smtClean="0"/>
              <a:t>Psychological flexibility in the service of a valued life</a:t>
            </a:r>
            <a:endParaRPr lang="en-US" dirty="0"/>
          </a:p>
        </p:txBody>
      </p:sp>
      <p:sp>
        <p:nvSpPr>
          <p:cNvPr id="5" name="Text Placeholder 4"/>
          <p:cNvSpPr>
            <a:spLocks noGrp="1"/>
          </p:cNvSpPr>
          <p:nvPr>
            <p:ph type="body" idx="1"/>
          </p:nvPr>
        </p:nvSpPr>
        <p:spPr>
          <a:xfrm>
            <a:off x="685800" y="1447800"/>
            <a:ext cx="7772400" cy="1509712"/>
          </a:xfrm>
        </p:spPr>
        <p:txBody>
          <a:bodyPr/>
          <a:lstStyle/>
          <a:p>
            <a:r>
              <a:rPr lang="en-US" sz="4800" dirty="0" smtClean="0"/>
              <a:t>The Heart of ACT</a:t>
            </a:r>
            <a:endParaRPr lang="en-US" sz="4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0"/>
            <a:ext cx="7772400" cy="1143000"/>
          </a:xfrm>
        </p:spPr>
        <p:txBody>
          <a:bodyPr/>
          <a:lstStyle/>
          <a:p>
            <a:r>
              <a:rPr lang="en-US" sz="4800" dirty="0" smtClean="0"/>
              <a:t>Avoidance and well-being</a:t>
            </a:r>
            <a:endParaRPr lang="en-US" sz="4800" dirty="0"/>
          </a:p>
        </p:txBody>
      </p:sp>
      <p:sp>
        <p:nvSpPr>
          <p:cNvPr id="2" name="Content Placeholder 1"/>
          <p:cNvSpPr>
            <a:spLocks noGrp="1"/>
          </p:cNvSpPr>
          <p:nvPr>
            <p:ph idx="1"/>
          </p:nvPr>
        </p:nvSpPr>
        <p:spPr>
          <a:xfrm>
            <a:off x="699247" y="2248347"/>
            <a:ext cx="7745505" cy="4457253"/>
          </a:xfrm>
        </p:spPr>
        <p:txBody>
          <a:bodyPr>
            <a:normAutofit/>
          </a:bodyPr>
          <a:lstStyle/>
          <a:p>
            <a:pPr>
              <a:buNone/>
            </a:pPr>
            <a:endParaRPr lang="en-US" dirty="0" smtClean="0"/>
          </a:p>
          <a:p>
            <a:pPr lvl="1">
              <a:buNone/>
            </a:pPr>
            <a:endParaRPr lang="en-US" dirty="0" smtClean="0"/>
          </a:p>
        </p:txBody>
      </p:sp>
      <p:pic>
        <p:nvPicPr>
          <p:cNvPr id="5122" name="Picture 2" descr="http://kankanroy.bravehost.com/brahman/Varanasi.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1181100"/>
            <a:ext cx="7140574" cy="5355431"/>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images.fineartamerica.com/images-medium-large-5/1-tablespoon-kosher-salt-steve-gadomski.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0999" y="1581149"/>
            <a:ext cx="3036887" cy="45553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25340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nvPr>
        </p:nvGraphicFramePr>
        <p:xfrm>
          <a:off x="457200" y="274638"/>
          <a:ext cx="8229600" cy="582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3777970">
            <a:off x="5078256" y="1601043"/>
            <a:ext cx="1834288" cy="369332"/>
          </a:xfrm>
          <a:prstGeom prst="rect">
            <a:avLst/>
          </a:prstGeom>
          <a:noFill/>
        </p:spPr>
        <p:txBody>
          <a:bodyPr wrap="square" rtlCol="0">
            <a:spAutoFit/>
          </a:bodyPr>
          <a:lstStyle/>
          <a:p>
            <a:r>
              <a:rPr lang="en-US" b="1" dirty="0" smtClean="0"/>
              <a:t>  Self as Context</a:t>
            </a:r>
            <a:endParaRPr lang="en-US" b="1" dirty="0"/>
          </a:p>
        </p:txBody>
      </p:sp>
      <p:sp>
        <p:nvSpPr>
          <p:cNvPr id="5" name="TextBox 4"/>
          <p:cNvSpPr txBox="1"/>
          <p:nvPr/>
        </p:nvSpPr>
        <p:spPr>
          <a:xfrm>
            <a:off x="5414055" y="6096000"/>
            <a:ext cx="2376082" cy="369332"/>
          </a:xfrm>
          <a:prstGeom prst="rect">
            <a:avLst/>
          </a:prstGeom>
          <a:noFill/>
        </p:spPr>
        <p:txBody>
          <a:bodyPr wrap="square" rtlCol="0">
            <a:spAutoFit/>
          </a:bodyPr>
          <a:lstStyle/>
          <a:p>
            <a:r>
              <a:rPr lang="en-US" b="1" dirty="0" smtClean="0"/>
              <a:t>Committed action</a:t>
            </a:r>
            <a:endParaRPr lang="en-US" b="1" dirty="0"/>
          </a:p>
        </p:txBody>
      </p:sp>
      <p:sp>
        <p:nvSpPr>
          <p:cNvPr id="6" name="TextBox 5"/>
          <p:cNvSpPr txBox="1"/>
          <p:nvPr/>
        </p:nvSpPr>
        <p:spPr>
          <a:xfrm rot="17973558">
            <a:off x="2617326" y="942718"/>
            <a:ext cx="1834288" cy="369332"/>
          </a:xfrm>
          <a:prstGeom prst="rect">
            <a:avLst/>
          </a:prstGeom>
          <a:noFill/>
        </p:spPr>
        <p:txBody>
          <a:bodyPr wrap="square" rtlCol="0">
            <a:spAutoFit/>
          </a:bodyPr>
          <a:lstStyle/>
          <a:p>
            <a:r>
              <a:rPr lang="en-US" b="1" dirty="0" smtClean="0"/>
              <a:t>Present Moment</a:t>
            </a:r>
            <a:endParaRPr lang="en-US" b="1" dirty="0"/>
          </a:p>
        </p:txBody>
      </p:sp>
      <p:sp>
        <p:nvSpPr>
          <p:cNvPr id="8" name="TextBox 7"/>
          <p:cNvSpPr txBox="1"/>
          <p:nvPr/>
        </p:nvSpPr>
        <p:spPr>
          <a:xfrm rot="3862909">
            <a:off x="6528413" y="5373838"/>
            <a:ext cx="1834288" cy="369332"/>
          </a:xfrm>
          <a:prstGeom prst="rect">
            <a:avLst/>
          </a:prstGeom>
          <a:noFill/>
        </p:spPr>
        <p:txBody>
          <a:bodyPr wrap="square" rtlCol="0">
            <a:spAutoFit/>
          </a:bodyPr>
          <a:lstStyle/>
          <a:p>
            <a:pPr algn="ctr"/>
            <a:r>
              <a:rPr lang="en-US" b="1" dirty="0" smtClean="0"/>
              <a:t>Values     </a:t>
            </a:r>
            <a:endParaRPr lang="en-US" b="1" dirty="0"/>
          </a:p>
        </p:txBody>
      </p:sp>
      <p:sp>
        <p:nvSpPr>
          <p:cNvPr id="9" name="TextBox 8"/>
          <p:cNvSpPr txBox="1"/>
          <p:nvPr/>
        </p:nvSpPr>
        <p:spPr>
          <a:xfrm>
            <a:off x="1944915" y="6119336"/>
            <a:ext cx="1834288" cy="369332"/>
          </a:xfrm>
          <a:prstGeom prst="rect">
            <a:avLst/>
          </a:prstGeom>
          <a:noFill/>
        </p:spPr>
        <p:txBody>
          <a:bodyPr wrap="square" rtlCol="0">
            <a:spAutoFit/>
          </a:bodyPr>
          <a:lstStyle/>
          <a:p>
            <a:r>
              <a:rPr lang="en-US" b="1" dirty="0" smtClean="0"/>
              <a:t>Defusion</a:t>
            </a:r>
            <a:endParaRPr lang="en-US" b="1" dirty="0"/>
          </a:p>
        </p:txBody>
      </p:sp>
      <p:sp>
        <p:nvSpPr>
          <p:cNvPr id="10" name="TextBox 9"/>
          <p:cNvSpPr txBox="1"/>
          <p:nvPr/>
        </p:nvSpPr>
        <p:spPr>
          <a:xfrm rot="17785034">
            <a:off x="978261" y="5006543"/>
            <a:ext cx="1834288" cy="369332"/>
          </a:xfrm>
          <a:prstGeom prst="rect">
            <a:avLst/>
          </a:prstGeom>
          <a:noFill/>
        </p:spPr>
        <p:txBody>
          <a:bodyPr wrap="square" rtlCol="0">
            <a:spAutoFit/>
          </a:bodyPr>
          <a:lstStyle/>
          <a:p>
            <a:r>
              <a:rPr lang="en-US" b="1" dirty="0" smtClean="0"/>
              <a:t>   Acceptance  </a:t>
            </a:r>
            <a:endParaRPr lang="en-US" b="1" dirty="0"/>
          </a:p>
        </p:txBody>
      </p:sp>
      <p:sp>
        <p:nvSpPr>
          <p:cNvPr id="11" name="TextBox 10"/>
          <p:cNvSpPr txBox="1"/>
          <p:nvPr/>
        </p:nvSpPr>
        <p:spPr>
          <a:xfrm>
            <a:off x="6148683" y="884842"/>
            <a:ext cx="2995317" cy="646331"/>
          </a:xfrm>
          <a:prstGeom prst="rect">
            <a:avLst/>
          </a:prstGeom>
          <a:noFill/>
        </p:spPr>
        <p:txBody>
          <a:bodyPr wrap="square" rtlCol="0">
            <a:spAutoFit/>
          </a:bodyPr>
          <a:lstStyle/>
          <a:p>
            <a:r>
              <a:rPr lang="en-US" dirty="0" smtClean="0"/>
              <a:t>Harris (2009). </a:t>
            </a:r>
          </a:p>
          <a:p>
            <a:r>
              <a:rPr lang="en-US" dirty="0" smtClean="0"/>
              <a:t>Act made simple.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Centering Exercise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96087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362607"/>
            <a:ext cx="8229600" cy="1066800"/>
          </a:xfrm>
        </p:spPr>
        <p:txBody>
          <a:bodyPr/>
          <a:lstStyle/>
          <a:p>
            <a:r>
              <a:rPr lang="en-US" b="1" dirty="0" smtClean="0"/>
              <a:t>ACT with Kids</a:t>
            </a:r>
            <a:endParaRPr lang="en-US"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19253461"/>
              </p:ext>
            </p:extLst>
          </p:nvPr>
        </p:nvGraphicFramePr>
        <p:xfrm>
          <a:off x="457200" y="16764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448889" y="2004899"/>
            <a:ext cx="1605216" cy="643254"/>
          </a:xfrm>
          <a:prstGeom prst="rect">
            <a:avLst/>
          </a:prstGeom>
          <a:noFill/>
        </p:spPr>
        <p:txBody>
          <a:bodyPr wrap="square" rtlCol="0">
            <a:spAutoFit/>
          </a:bodyPr>
          <a:lstStyle/>
          <a:p>
            <a:pPr algn="ctr"/>
            <a:r>
              <a:rPr lang="en-US" dirty="0" smtClean="0"/>
              <a:t>Acceptance Defusion</a:t>
            </a:r>
            <a:endParaRPr lang="en-US" dirty="0"/>
          </a:p>
        </p:txBody>
      </p:sp>
      <p:sp>
        <p:nvSpPr>
          <p:cNvPr id="6" name="TextBox 5"/>
          <p:cNvSpPr txBox="1"/>
          <p:nvPr/>
        </p:nvSpPr>
        <p:spPr>
          <a:xfrm>
            <a:off x="3386375" y="6000750"/>
            <a:ext cx="2535454" cy="646331"/>
          </a:xfrm>
          <a:prstGeom prst="rect">
            <a:avLst/>
          </a:prstGeom>
          <a:noFill/>
        </p:spPr>
        <p:txBody>
          <a:bodyPr wrap="square" rtlCol="0">
            <a:spAutoFit/>
          </a:bodyPr>
          <a:lstStyle/>
          <a:p>
            <a:pPr algn="ctr"/>
            <a:r>
              <a:rPr lang="en-US" dirty="0" smtClean="0"/>
              <a:t>Values</a:t>
            </a:r>
          </a:p>
          <a:p>
            <a:pPr algn="ctr"/>
            <a:r>
              <a:rPr lang="en-US" dirty="0" smtClean="0"/>
              <a:t>Committed Action</a:t>
            </a:r>
            <a:endParaRPr lang="en-US" dirty="0"/>
          </a:p>
        </p:txBody>
      </p:sp>
      <p:sp>
        <p:nvSpPr>
          <p:cNvPr id="3" name="TextBox 2"/>
          <p:cNvSpPr txBox="1"/>
          <p:nvPr/>
        </p:nvSpPr>
        <p:spPr>
          <a:xfrm>
            <a:off x="798286" y="2004899"/>
            <a:ext cx="1888659" cy="646331"/>
          </a:xfrm>
          <a:prstGeom prst="rect">
            <a:avLst/>
          </a:prstGeom>
          <a:noFill/>
        </p:spPr>
        <p:txBody>
          <a:bodyPr wrap="none" rtlCol="0">
            <a:spAutoFit/>
          </a:bodyPr>
          <a:lstStyle/>
          <a:p>
            <a:pPr algn="ctr"/>
            <a:r>
              <a:rPr lang="en-US" dirty="0" smtClean="0"/>
              <a:t>Present Moment</a:t>
            </a:r>
          </a:p>
          <a:p>
            <a:pPr algn="ctr"/>
            <a:r>
              <a:rPr lang="en-US" dirty="0" smtClean="0"/>
              <a:t>Self As Context</a:t>
            </a:r>
            <a:endParaRPr lang="en-US" dirty="0"/>
          </a:p>
        </p:txBody>
      </p:sp>
    </p:spTree>
    <p:extLst>
      <p:ext uri="{BB962C8B-B14F-4D97-AF65-F5344CB8AC3E}">
        <p14:creationId xmlns="" xmlns:p14="http://schemas.microsoft.com/office/powerpoint/2010/main" val="39531708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18911" y="965201"/>
            <a:ext cx="7772400" cy="1362075"/>
          </a:xfrm>
        </p:spPr>
        <p:txBody>
          <a:bodyPr/>
          <a:lstStyle/>
          <a:p>
            <a:pPr algn="ctr"/>
            <a:r>
              <a:rPr lang="en-US" dirty="0" smtClean="0"/>
              <a:t>Children and the </a:t>
            </a:r>
            <a:r>
              <a:rPr lang="en-US" dirty="0" err="1" smtClean="0"/>
              <a:t>Triflex</a:t>
            </a:r>
            <a:r>
              <a:rPr lang="en-US" dirty="0" smtClean="0"/>
              <a:t>:</a:t>
            </a:r>
            <a:endParaRPr lang="en-US" dirty="0"/>
          </a:p>
        </p:txBody>
      </p:sp>
      <p:sp>
        <p:nvSpPr>
          <p:cNvPr id="4" name="Text Placeholder 3"/>
          <p:cNvSpPr>
            <a:spLocks noGrp="1"/>
          </p:cNvSpPr>
          <p:nvPr>
            <p:ph type="body" idx="1"/>
          </p:nvPr>
        </p:nvSpPr>
        <p:spPr>
          <a:xfrm>
            <a:off x="718911" y="2303012"/>
            <a:ext cx="7772400" cy="1509712"/>
          </a:xfrm>
        </p:spPr>
        <p:txBody>
          <a:bodyPr/>
          <a:lstStyle/>
          <a:p>
            <a:pPr algn="ctr"/>
            <a:r>
              <a:rPr lang="en-US" sz="3600" dirty="0" smtClean="0"/>
              <a:t>Emotion Adventurers!</a:t>
            </a:r>
            <a:endParaRPr lang="en-US" sz="3600" dirty="0"/>
          </a:p>
        </p:txBody>
      </p:sp>
      <p:pic>
        <p:nvPicPr>
          <p:cNvPr id="2052" name="Picture 4" descr="http://iam.colum.edu/students/Kaitie.Delaney/project2/0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97175" y="3106282"/>
            <a:ext cx="3048000" cy="32099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02942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252248" y="378372"/>
            <a:ext cx="8229600" cy="1066800"/>
          </a:xfrm>
        </p:spPr>
        <p:txBody>
          <a:bodyPr/>
          <a:lstStyle/>
          <a:p>
            <a:r>
              <a:rPr lang="en-US" b="1" dirty="0"/>
              <a:t>Setting the Context</a:t>
            </a:r>
          </a:p>
        </p:txBody>
      </p:sp>
      <p:sp>
        <p:nvSpPr>
          <p:cNvPr id="75779" name="Rectangle 3"/>
          <p:cNvSpPr>
            <a:spLocks noGrp="1" noChangeArrowheads="1"/>
          </p:cNvSpPr>
          <p:nvPr>
            <p:ph idx="1"/>
          </p:nvPr>
        </p:nvSpPr>
        <p:spPr>
          <a:xfrm>
            <a:off x="457200" y="1445172"/>
            <a:ext cx="8229600" cy="5042714"/>
          </a:xfrm>
        </p:spPr>
        <p:txBody>
          <a:bodyPr>
            <a:normAutofit fontScale="92500" lnSpcReduction="10000"/>
          </a:bodyPr>
          <a:lstStyle/>
          <a:p>
            <a:pPr>
              <a:lnSpc>
                <a:spcPct val="90000"/>
              </a:lnSpc>
            </a:pPr>
            <a:r>
              <a:rPr lang="en-US" dirty="0" smtClean="0"/>
              <a:t>The Stance</a:t>
            </a:r>
          </a:p>
          <a:p>
            <a:pPr lvl="1">
              <a:lnSpc>
                <a:spcPct val="90000"/>
              </a:lnSpc>
            </a:pPr>
            <a:r>
              <a:rPr lang="en-US" dirty="0" smtClean="0"/>
              <a:t>You are </a:t>
            </a:r>
            <a:r>
              <a:rPr lang="en-US" dirty="0"/>
              <a:t>w</a:t>
            </a:r>
            <a:r>
              <a:rPr lang="en-US" dirty="0" smtClean="0"/>
              <a:t>hole, complete, &amp; perfect</a:t>
            </a:r>
          </a:p>
          <a:p>
            <a:pPr lvl="1">
              <a:lnSpc>
                <a:spcPct val="90000"/>
              </a:lnSpc>
            </a:pPr>
            <a:r>
              <a:rPr lang="en-US" dirty="0" smtClean="0"/>
              <a:t>How you behave makes sense</a:t>
            </a:r>
          </a:p>
          <a:p>
            <a:pPr marL="109728" indent="0">
              <a:lnSpc>
                <a:spcPct val="90000"/>
              </a:lnSpc>
              <a:buNone/>
            </a:pPr>
            <a:endParaRPr lang="en-US" dirty="0"/>
          </a:p>
          <a:p>
            <a:pPr>
              <a:lnSpc>
                <a:spcPct val="90000"/>
              </a:lnSpc>
            </a:pPr>
            <a:r>
              <a:rPr lang="en-US" dirty="0" smtClean="0"/>
              <a:t>The Contract</a:t>
            </a:r>
          </a:p>
          <a:p>
            <a:pPr lvl="1">
              <a:lnSpc>
                <a:spcPct val="90000"/>
              </a:lnSpc>
            </a:pPr>
            <a:r>
              <a:rPr lang="en-US" dirty="0" smtClean="0"/>
              <a:t>I will stand for you</a:t>
            </a:r>
          </a:p>
          <a:p>
            <a:pPr lvl="1">
              <a:lnSpc>
                <a:spcPct val="90000"/>
              </a:lnSpc>
            </a:pPr>
            <a:endParaRPr lang="en-US" dirty="0"/>
          </a:p>
          <a:p>
            <a:pPr>
              <a:lnSpc>
                <a:spcPct val="90000"/>
              </a:lnSpc>
            </a:pPr>
            <a:r>
              <a:rPr lang="en-US" dirty="0" smtClean="0"/>
              <a:t>The Process</a:t>
            </a:r>
            <a:endParaRPr lang="en-US" dirty="0"/>
          </a:p>
          <a:p>
            <a:pPr lvl="1">
              <a:lnSpc>
                <a:spcPct val="90000"/>
              </a:lnSpc>
            </a:pPr>
            <a:r>
              <a:rPr lang="en-US" dirty="0" smtClean="0"/>
              <a:t>This work won’t be easy</a:t>
            </a:r>
          </a:p>
          <a:p>
            <a:pPr marL="411480" lvl="1" indent="0">
              <a:lnSpc>
                <a:spcPct val="90000"/>
              </a:lnSpc>
              <a:buNone/>
            </a:pPr>
            <a:endParaRPr lang="en-US" dirty="0" smtClean="0"/>
          </a:p>
          <a:p>
            <a:pPr>
              <a:lnSpc>
                <a:spcPct val="90000"/>
              </a:lnSpc>
            </a:pPr>
            <a:r>
              <a:rPr lang="en-US" dirty="0" smtClean="0"/>
              <a:t>From an RFT perspective</a:t>
            </a:r>
          </a:p>
          <a:p>
            <a:pPr lvl="1">
              <a:lnSpc>
                <a:spcPct val="90000"/>
              </a:lnSpc>
            </a:pPr>
            <a:r>
              <a:rPr lang="en-US" dirty="0" smtClean="0"/>
              <a:t>Context has been: your behavior is wrong/bad</a:t>
            </a:r>
          </a:p>
          <a:p>
            <a:pPr lvl="1">
              <a:lnSpc>
                <a:spcPct val="90000"/>
              </a:lnSpc>
            </a:pPr>
            <a:r>
              <a:rPr lang="en-US" dirty="0" smtClean="0"/>
              <a:t>Your emotions are out of control</a:t>
            </a:r>
          </a:p>
          <a:p>
            <a:pPr lvl="1">
              <a:lnSpc>
                <a:spcPct val="90000"/>
              </a:lnSpc>
            </a:pPr>
            <a:r>
              <a:rPr lang="en-US" dirty="0" smtClean="0"/>
              <a:t>You should be fixed or else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 calcmode="lin" valueType="num">
                                      <p:cBhvr additive="base">
                                        <p:cTn id="7"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Effect transition="in" filter="fade">
                                      <p:cBhvr>
                                        <p:cTn id="13" dur="1000"/>
                                        <p:tgtEl>
                                          <p:spTgt spid="75779">
                                            <p:txEl>
                                              <p:pRg st="2" end="2"/>
                                            </p:txEl>
                                          </p:spTgt>
                                        </p:tgtEl>
                                      </p:cBhvr>
                                    </p:animEffect>
                                    <p:anim calcmode="lin" valueType="num">
                                      <p:cBhvr>
                                        <p:cTn id="14" dur="10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57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5779">
                                            <p:txEl>
                                              <p:pRg st="5" end="5"/>
                                            </p:txEl>
                                          </p:spTgt>
                                        </p:tgtEl>
                                        <p:attrNameLst>
                                          <p:attrName>style.visibility</p:attrName>
                                        </p:attrNameLst>
                                      </p:cBhvr>
                                      <p:to>
                                        <p:strVal val="visible"/>
                                      </p:to>
                                    </p:set>
                                    <p:animEffect transition="in" filter="fade">
                                      <p:cBhvr>
                                        <p:cTn id="20" dur="1000"/>
                                        <p:tgtEl>
                                          <p:spTgt spid="75779">
                                            <p:txEl>
                                              <p:pRg st="5" end="5"/>
                                            </p:txEl>
                                          </p:spTgt>
                                        </p:tgtEl>
                                      </p:cBhvr>
                                    </p:animEffect>
                                    <p:anim calcmode="lin" valueType="num">
                                      <p:cBhvr>
                                        <p:cTn id="21" dur="10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757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5779">
                                            <p:txEl>
                                              <p:pRg st="8" end="8"/>
                                            </p:txEl>
                                          </p:spTgt>
                                        </p:tgtEl>
                                        <p:attrNameLst>
                                          <p:attrName>style.visibility</p:attrName>
                                        </p:attrNameLst>
                                      </p:cBhvr>
                                      <p:to>
                                        <p:strVal val="visible"/>
                                      </p:to>
                                    </p:set>
                                    <p:animEffect transition="in" filter="fade">
                                      <p:cBhvr>
                                        <p:cTn id="27" dur="1000"/>
                                        <p:tgtEl>
                                          <p:spTgt spid="75779">
                                            <p:txEl>
                                              <p:pRg st="8" end="8"/>
                                            </p:txEl>
                                          </p:spTgt>
                                        </p:tgtEl>
                                      </p:cBhvr>
                                    </p:animEffect>
                                    <p:anim calcmode="lin" valueType="num">
                                      <p:cBhvr>
                                        <p:cTn id="28" dur="1000" fill="hold"/>
                                        <p:tgtEl>
                                          <p:spTgt spid="75779">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7577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5779">
                                            <p:txEl>
                                              <p:pRg st="11" end="11"/>
                                            </p:txEl>
                                          </p:spTgt>
                                        </p:tgtEl>
                                        <p:attrNameLst>
                                          <p:attrName>style.visibility</p:attrName>
                                        </p:attrNameLst>
                                      </p:cBhvr>
                                      <p:to>
                                        <p:strVal val="visible"/>
                                      </p:to>
                                    </p:set>
                                    <p:animEffect transition="in" filter="fade">
                                      <p:cBhvr>
                                        <p:cTn id="34" dur="1000"/>
                                        <p:tgtEl>
                                          <p:spTgt spid="75779">
                                            <p:txEl>
                                              <p:pRg st="11" end="11"/>
                                            </p:txEl>
                                          </p:spTgt>
                                        </p:tgtEl>
                                      </p:cBhvr>
                                    </p:animEffect>
                                    <p:anim calcmode="lin" valueType="num">
                                      <p:cBhvr>
                                        <p:cTn id="35" dur="1000" fill="hold"/>
                                        <p:tgtEl>
                                          <p:spTgt spid="75779">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7577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5779">
                                            <p:txEl>
                                              <p:pRg st="12" end="12"/>
                                            </p:txEl>
                                          </p:spTgt>
                                        </p:tgtEl>
                                        <p:attrNameLst>
                                          <p:attrName>style.visibility</p:attrName>
                                        </p:attrNameLst>
                                      </p:cBhvr>
                                      <p:to>
                                        <p:strVal val="visible"/>
                                      </p:to>
                                    </p:set>
                                    <p:animEffect transition="in" filter="fade">
                                      <p:cBhvr>
                                        <p:cTn id="41" dur="1000"/>
                                        <p:tgtEl>
                                          <p:spTgt spid="75779">
                                            <p:txEl>
                                              <p:pRg st="12" end="12"/>
                                            </p:txEl>
                                          </p:spTgt>
                                        </p:tgtEl>
                                      </p:cBhvr>
                                    </p:animEffect>
                                    <p:anim calcmode="lin" valueType="num">
                                      <p:cBhvr>
                                        <p:cTn id="42" dur="1000" fill="hold"/>
                                        <p:tgtEl>
                                          <p:spTgt spid="75779">
                                            <p:txEl>
                                              <p:pRg st="12" end="12"/>
                                            </p:txEl>
                                          </p:spTgt>
                                        </p:tgtEl>
                                        <p:attrNameLst>
                                          <p:attrName>ppt_x</p:attrName>
                                        </p:attrNameLst>
                                      </p:cBhvr>
                                      <p:tavLst>
                                        <p:tav tm="0">
                                          <p:val>
                                            <p:strVal val="#ppt_x"/>
                                          </p:val>
                                        </p:tav>
                                        <p:tav tm="100000">
                                          <p:val>
                                            <p:strVal val="#ppt_x"/>
                                          </p:val>
                                        </p:tav>
                                      </p:tavLst>
                                    </p:anim>
                                    <p:anim calcmode="lin" valueType="num">
                                      <p:cBhvr>
                                        <p:cTn id="43" dur="1000" fill="hold"/>
                                        <p:tgtEl>
                                          <p:spTgt spid="7577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5779">
                                            <p:txEl>
                                              <p:pRg st="13" end="13"/>
                                            </p:txEl>
                                          </p:spTgt>
                                        </p:tgtEl>
                                        <p:attrNameLst>
                                          <p:attrName>style.visibility</p:attrName>
                                        </p:attrNameLst>
                                      </p:cBhvr>
                                      <p:to>
                                        <p:strVal val="visible"/>
                                      </p:to>
                                    </p:set>
                                    <p:animEffect transition="in" filter="fade">
                                      <p:cBhvr>
                                        <p:cTn id="48" dur="1000"/>
                                        <p:tgtEl>
                                          <p:spTgt spid="75779">
                                            <p:txEl>
                                              <p:pRg st="13" end="13"/>
                                            </p:txEl>
                                          </p:spTgt>
                                        </p:tgtEl>
                                      </p:cBhvr>
                                    </p:animEffect>
                                    <p:anim calcmode="lin" valueType="num">
                                      <p:cBhvr>
                                        <p:cTn id="49" dur="1000" fill="hold"/>
                                        <p:tgtEl>
                                          <p:spTgt spid="75779">
                                            <p:txEl>
                                              <p:pRg st="13" end="13"/>
                                            </p:txEl>
                                          </p:spTgt>
                                        </p:tgtEl>
                                        <p:attrNameLst>
                                          <p:attrName>ppt_x</p:attrName>
                                        </p:attrNameLst>
                                      </p:cBhvr>
                                      <p:tavLst>
                                        <p:tav tm="0">
                                          <p:val>
                                            <p:strVal val="#ppt_x"/>
                                          </p:val>
                                        </p:tav>
                                        <p:tav tm="100000">
                                          <p:val>
                                            <p:strVal val="#ppt_x"/>
                                          </p:val>
                                        </p:tav>
                                      </p:tavLst>
                                    </p:anim>
                                    <p:anim calcmode="lin" valueType="num">
                                      <p:cBhvr>
                                        <p:cTn id="50" dur="1000" fill="hold"/>
                                        <p:tgtEl>
                                          <p:spTgt spid="7577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457200" y="609600"/>
            <a:ext cx="8229600" cy="1066800"/>
          </a:xfrm>
        </p:spPr>
        <p:txBody>
          <a:bodyPr>
            <a:normAutofit fontScale="90000"/>
          </a:bodyPr>
          <a:lstStyle/>
          <a:p>
            <a:r>
              <a:rPr lang="en-US" sz="4000" b="1" dirty="0" smtClean="0"/>
              <a:t>Establishing </a:t>
            </a:r>
            <a:r>
              <a:rPr lang="en-US" sz="4000" b="1" dirty="0"/>
              <a:t>the Therapeutic </a:t>
            </a:r>
            <a:r>
              <a:rPr lang="en-US" sz="4000" b="1" dirty="0" smtClean="0"/>
              <a:t>Stance &amp; Contract: Role Play </a:t>
            </a:r>
            <a:endParaRPr lang="en-US" sz="4000" b="1" dirty="0"/>
          </a:p>
        </p:txBody>
      </p:sp>
      <p:sp>
        <p:nvSpPr>
          <p:cNvPr id="2" name="Content Placeholder 1"/>
          <p:cNvSpPr>
            <a:spLocks noGrp="1"/>
          </p:cNvSpPr>
          <p:nvPr>
            <p:ph idx="1"/>
          </p:nvPr>
        </p:nvSpPr>
        <p:spPr>
          <a:xfrm>
            <a:off x="283028" y="2249424"/>
            <a:ext cx="8229600" cy="4325112"/>
          </a:xfrm>
        </p:spPr>
        <p:txBody>
          <a:bodyPr>
            <a:normAutofit/>
          </a:bodyPr>
          <a:lstStyle/>
          <a:p>
            <a:pPr marL="109728" indent="0">
              <a:buNone/>
            </a:pPr>
            <a:r>
              <a:rPr lang="en-US" sz="2400" dirty="0" smtClean="0"/>
              <a:t>Ricky is 9. His parents </a:t>
            </a:r>
          </a:p>
          <a:p>
            <a:pPr marL="109728" indent="0">
              <a:buNone/>
            </a:pPr>
            <a:r>
              <a:rPr lang="en-US" sz="2400" dirty="0" smtClean="0"/>
              <a:t>brought him in because </a:t>
            </a:r>
          </a:p>
          <a:p>
            <a:pPr marL="109728" indent="0">
              <a:buNone/>
            </a:pPr>
            <a:r>
              <a:rPr lang="en-US" sz="2400" dirty="0" smtClean="0"/>
              <a:t>at school he gets into </a:t>
            </a:r>
          </a:p>
          <a:p>
            <a:pPr marL="109728" indent="0">
              <a:buNone/>
            </a:pPr>
            <a:r>
              <a:rPr lang="en-US" sz="2400" dirty="0" smtClean="0"/>
              <a:t>fights, has poor grades, </a:t>
            </a:r>
          </a:p>
          <a:p>
            <a:pPr marL="109728" indent="0">
              <a:buNone/>
            </a:pPr>
            <a:r>
              <a:rPr lang="en-US" sz="2400" dirty="0" smtClean="0"/>
              <a:t>and few friends.  </a:t>
            </a:r>
          </a:p>
          <a:p>
            <a:pPr marL="109728" indent="0">
              <a:buNone/>
            </a:pPr>
            <a:r>
              <a:rPr lang="en-US" sz="2400" dirty="0" smtClean="0"/>
              <a:t>At home, he keeps to </a:t>
            </a:r>
          </a:p>
          <a:p>
            <a:pPr marL="109728" indent="0">
              <a:buNone/>
            </a:pPr>
            <a:r>
              <a:rPr lang="en-US" sz="2400" dirty="0" smtClean="0"/>
              <a:t>himself.  His parents are </a:t>
            </a:r>
          </a:p>
          <a:p>
            <a:pPr marL="109728" indent="0">
              <a:buNone/>
            </a:pPr>
            <a:r>
              <a:rPr lang="en-US" sz="2400" dirty="0" smtClean="0"/>
              <a:t>angry, and worried, </a:t>
            </a:r>
          </a:p>
          <a:p>
            <a:pPr marL="109728" indent="0">
              <a:buNone/>
            </a:pPr>
            <a:r>
              <a:rPr lang="en-US" sz="2400" dirty="0" smtClean="0"/>
              <a:t>and want him to be fixed.</a:t>
            </a:r>
          </a:p>
          <a:p>
            <a:pPr marL="109728" indent="0">
              <a:buNone/>
            </a:pPr>
            <a:r>
              <a:rPr lang="en-US" sz="2400" dirty="0" smtClean="0"/>
              <a:t>He doesn’t want to be here, talking with you.</a:t>
            </a:r>
            <a:endParaRPr lang="en-US" sz="2400" dirty="0"/>
          </a:p>
        </p:txBody>
      </p:sp>
      <p:pic>
        <p:nvPicPr>
          <p:cNvPr id="7" name="Picture 6" descr="kid at wall.jpg"/>
          <p:cNvPicPr>
            <a:picLocks noChangeAspect="1"/>
          </p:cNvPicPr>
          <p:nvPr/>
        </p:nvPicPr>
        <p:blipFill>
          <a:blip r:embed="rId3"/>
          <a:stretch>
            <a:fillRect/>
          </a:stretch>
        </p:blipFill>
        <p:spPr>
          <a:xfrm>
            <a:off x="4097528" y="2320605"/>
            <a:ext cx="4589272" cy="3441954"/>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Mindfulness &amp; Acceptance Processes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362607"/>
            <a:ext cx="8229600" cy="1066800"/>
          </a:xfrm>
        </p:spPr>
        <p:txBody>
          <a:bodyPr/>
          <a:lstStyle/>
          <a:p>
            <a:r>
              <a:rPr lang="en-US" b="1" dirty="0" smtClean="0"/>
              <a:t>ACT with Kids: You Are Here</a:t>
            </a:r>
            <a:endParaRPr lang="en-US"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701867866"/>
              </p:ext>
            </p:extLst>
          </p:nvPr>
        </p:nvGraphicFramePr>
        <p:xfrm>
          <a:off x="457200" y="16764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448889" y="2004899"/>
            <a:ext cx="1605216" cy="643254"/>
          </a:xfrm>
          <a:prstGeom prst="rect">
            <a:avLst/>
          </a:prstGeom>
          <a:noFill/>
        </p:spPr>
        <p:txBody>
          <a:bodyPr wrap="square" rtlCol="0">
            <a:spAutoFit/>
          </a:bodyPr>
          <a:lstStyle/>
          <a:p>
            <a:pPr algn="ctr"/>
            <a:r>
              <a:rPr lang="en-US" dirty="0" smtClean="0">
                <a:solidFill>
                  <a:schemeClr val="accent2">
                    <a:lumMod val="60000"/>
                    <a:lumOff val="40000"/>
                  </a:schemeClr>
                </a:solidFill>
              </a:rPr>
              <a:t>Acceptance Defusion</a:t>
            </a:r>
            <a:endParaRPr lang="en-US" dirty="0">
              <a:solidFill>
                <a:schemeClr val="accent2">
                  <a:lumMod val="60000"/>
                  <a:lumOff val="40000"/>
                </a:schemeClr>
              </a:solidFill>
            </a:endParaRPr>
          </a:p>
        </p:txBody>
      </p:sp>
      <p:sp>
        <p:nvSpPr>
          <p:cNvPr id="6" name="TextBox 5"/>
          <p:cNvSpPr txBox="1"/>
          <p:nvPr/>
        </p:nvSpPr>
        <p:spPr>
          <a:xfrm>
            <a:off x="3386375" y="6000750"/>
            <a:ext cx="2535454" cy="646331"/>
          </a:xfrm>
          <a:prstGeom prst="rect">
            <a:avLst/>
          </a:prstGeom>
          <a:noFill/>
        </p:spPr>
        <p:txBody>
          <a:bodyPr wrap="square" rtlCol="0">
            <a:spAutoFit/>
          </a:bodyPr>
          <a:lstStyle/>
          <a:p>
            <a:pPr algn="ctr"/>
            <a:r>
              <a:rPr lang="en-US" dirty="0" smtClean="0">
                <a:solidFill>
                  <a:schemeClr val="accent2">
                    <a:lumMod val="60000"/>
                    <a:lumOff val="40000"/>
                  </a:schemeClr>
                </a:solidFill>
              </a:rPr>
              <a:t>Values</a:t>
            </a:r>
          </a:p>
          <a:p>
            <a:pPr algn="ctr"/>
            <a:r>
              <a:rPr lang="en-US" dirty="0" smtClean="0">
                <a:solidFill>
                  <a:schemeClr val="accent2">
                    <a:lumMod val="60000"/>
                    <a:lumOff val="40000"/>
                  </a:schemeClr>
                </a:solidFill>
              </a:rPr>
              <a:t>Committed Action</a:t>
            </a:r>
            <a:endParaRPr lang="en-US" dirty="0">
              <a:solidFill>
                <a:schemeClr val="accent2">
                  <a:lumMod val="60000"/>
                  <a:lumOff val="40000"/>
                </a:schemeClr>
              </a:solidFill>
            </a:endParaRPr>
          </a:p>
        </p:txBody>
      </p:sp>
      <p:sp>
        <p:nvSpPr>
          <p:cNvPr id="3" name="TextBox 2"/>
          <p:cNvSpPr txBox="1"/>
          <p:nvPr/>
        </p:nvSpPr>
        <p:spPr>
          <a:xfrm>
            <a:off x="798286" y="2004899"/>
            <a:ext cx="1888659" cy="646331"/>
          </a:xfrm>
          <a:prstGeom prst="rect">
            <a:avLst/>
          </a:prstGeom>
          <a:noFill/>
        </p:spPr>
        <p:txBody>
          <a:bodyPr wrap="none" rtlCol="0">
            <a:spAutoFit/>
          </a:bodyPr>
          <a:lstStyle/>
          <a:p>
            <a:pPr algn="ctr"/>
            <a:r>
              <a:rPr lang="en-US" dirty="0" smtClean="0"/>
              <a:t>Present Moment</a:t>
            </a:r>
          </a:p>
          <a:p>
            <a:pPr algn="ctr"/>
            <a:r>
              <a:rPr lang="en-US" dirty="0" smtClean="0"/>
              <a:t>Self As Context</a:t>
            </a:r>
            <a:endParaRPr lang="en-US" dirty="0"/>
          </a:p>
        </p:txBody>
      </p:sp>
    </p:spTree>
    <p:extLst>
      <p:ext uri="{BB962C8B-B14F-4D97-AF65-F5344CB8AC3E}">
        <p14:creationId xmlns="" xmlns:p14="http://schemas.microsoft.com/office/powerpoint/2010/main" val="36613505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6">
              <a:lumMod val="50000"/>
            </a:schemeClr>
          </a:solidFill>
        </p:spPr>
        <p:txBody>
          <a:bodyPr/>
          <a:lstStyle/>
          <a:p>
            <a:r>
              <a:rPr lang="en-US" dirty="0" smtClean="0"/>
              <a:t>Present Moment Awareness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lstStyle/>
          <a:p>
            <a:pPr eaLnBrk="1" hangingPunct="1"/>
            <a:r>
              <a:rPr lang="en-US" sz="6000" dirty="0" smtClean="0"/>
              <a:t>Present Moment</a:t>
            </a:r>
          </a:p>
        </p:txBody>
      </p:sp>
      <p:sp>
        <p:nvSpPr>
          <p:cNvPr id="73731" name="Content Placeholder 2"/>
          <p:cNvSpPr>
            <a:spLocks noGrp="1"/>
          </p:cNvSpPr>
          <p:nvPr>
            <p:ph idx="4294967295"/>
          </p:nvPr>
        </p:nvSpPr>
        <p:spPr/>
        <p:txBody>
          <a:bodyPr/>
          <a:lstStyle/>
          <a:p>
            <a:pPr marL="0" indent="0" eaLnBrk="1" hangingPunct="1"/>
            <a:r>
              <a:rPr lang="en-US" sz="3600" dirty="0" smtClean="0"/>
              <a:t>Employing flexible and focused attention to ongoing events.</a:t>
            </a:r>
          </a:p>
          <a:p>
            <a:pPr lvl="1" eaLnBrk="1" hangingPunct="1"/>
            <a:r>
              <a:rPr lang="en-US" sz="3200" dirty="0" smtClean="0"/>
              <a:t>Alternative: detached focus on conceptualized past, present, or future</a:t>
            </a:r>
          </a:p>
        </p:txBody>
      </p:sp>
    </p:spTree>
    <p:extLst>
      <p:ext uri="{BB962C8B-B14F-4D97-AF65-F5344CB8AC3E}">
        <p14:creationId xmlns:p14="http://schemas.microsoft.com/office/powerpoint/2010/main" xmlns="" val="36598213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Mindfulness</a:t>
            </a:r>
            <a:endParaRPr lang="en-US" dirty="0"/>
          </a:p>
        </p:txBody>
      </p:sp>
      <p:sp>
        <p:nvSpPr>
          <p:cNvPr id="5" name="Text Placeholder 4"/>
          <p:cNvSpPr>
            <a:spLocks noGrp="1"/>
          </p:cNvSpPr>
          <p:nvPr>
            <p:ph type="body" idx="1"/>
          </p:nvPr>
        </p:nvSpPr>
        <p:spPr/>
        <p:txBody>
          <a:bodyPr/>
          <a:lstStyle/>
          <a:p>
            <a:r>
              <a:rPr lang="en-US" sz="3200" dirty="0" smtClean="0"/>
              <a:t>“Learning to Stay”</a:t>
            </a:r>
            <a:endParaRPr lang="en-US" sz="3200" dirty="0"/>
          </a:p>
        </p:txBody>
      </p:sp>
    </p:spTree>
    <p:extLst>
      <p:ext uri="{BB962C8B-B14F-4D97-AF65-F5344CB8AC3E}">
        <p14:creationId xmlns="" xmlns:p14="http://schemas.microsoft.com/office/powerpoint/2010/main" val="1694629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457825"/>
            <a:ext cx="7772400" cy="1362075"/>
          </a:xfrm>
        </p:spPr>
        <p:txBody>
          <a:bodyPr/>
          <a:lstStyle/>
          <a:p>
            <a:r>
              <a:rPr lang="en-US" dirty="0" smtClean="0"/>
              <a:t>Meeting your mind</a:t>
            </a:r>
            <a:endParaRPr lang="en-US" dirty="0"/>
          </a:p>
        </p:txBody>
      </p:sp>
      <p:sp>
        <p:nvSpPr>
          <p:cNvPr id="3" name="Text Placeholder 2"/>
          <p:cNvSpPr>
            <a:spLocks noGrp="1"/>
          </p:cNvSpPr>
          <p:nvPr>
            <p:ph type="body" idx="1"/>
          </p:nvPr>
        </p:nvSpPr>
        <p:spPr/>
        <p:txBody>
          <a:bodyPr/>
          <a:lstStyle/>
          <a:p>
            <a:endParaRPr lang="en-US"/>
          </a:p>
        </p:txBody>
      </p:sp>
      <p:pic>
        <p:nvPicPr>
          <p:cNvPr id="7170" name="Picture 2" descr="http://www.imgflu.com/image/Beautiful-brain-cute-heart-nice---imgflu.com-1995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9200" y="457200"/>
            <a:ext cx="6705600" cy="47582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45809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957512"/>
            <a:ext cx="7772400" cy="1509712"/>
          </a:xfrm>
        </p:spPr>
        <p:txBody>
          <a:bodyPr/>
          <a:lstStyle/>
          <a:p>
            <a:pPr algn="ctr"/>
            <a:r>
              <a:rPr lang="en-US" sz="4800" dirty="0" smtClean="0"/>
              <a:t>The Heart of ACT</a:t>
            </a:r>
            <a:endParaRPr lang="en-US" sz="4800" dirty="0"/>
          </a:p>
        </p:txBody>
      </p:sp>
    </p:spTree>
    <p:extLst>
      <p:ext uri="{BB962C8B-B14F-4D97-AF65-F5344CB8AC3E}">
        <p14:creationId xmlns="" xmlns:p14="http://schemas.microsoft.com/office/powerpoint/2010/main" val="25804722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329" y="457200"/>
            <a:ext cx="9176185"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524031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70156"/>
            <a:ext cx="8229600" cy="1054250"/>
          </a:xfrm>
        </p:spPr>
        <p:txBody>
          <a:bodyPr/>
          <a:lstStyle/>
          <a:p>
            <a:r>
              <a:rPr lang="en-US" dirty="0" smtClean="0"/>
              <a:t>Finish These Sentences…</a:t>
            </a:r>
            <a:endParaRPr lang="en-US" dirty="0"/>
          </a:p>
        </p:txBody>
      </p:sp>
      <p:sp>
        <p:nvSpPr>
          <p:cNvPr id="5" name="Content Placeholder 4"/>
          <p:cNvSpPr>
            <a:spLocks noGrp="1"/>
          </p:cNvSpPr>
          <p:nvPr>
            <p:ph idx="1"/>
          </p:nvPr>
        </p:nvSpPr>
        <p:spPr/>
        <p:txBody>
          <a:bodyPr/>
          <a:lstStyle/>
          <a:p>
            <a:r>
              <a:rPr lang="en-US" dirty="0" smtClean="0"/>
              <a:t>Good parents are…</a:t>
            </a:r>
          </a:p>
          <a:p>
            <a:pPr marL="0" indent="0">
              <a:buNone/>
            </a:pPr>
            <a:endParaRPr lang="en-US" dirty="0"/>
          </a:p>
          <a:p>
            <a:endParaRPr lang="en-US" dirty="0" smtClean="0"/>
          </a:p>
          <a:p>
            <a:r>
              <a:rPr lang="en-US" dirty="0" smtClean="0"/>
              <a:t>Bad parents are…</a:t>
            </a:r>
          </a:p>
          <a:p>
            <a:endParaRPr lang="en-US" dirty="0" smtClean="0"/>
          </a:p>
          <a:p>
            <a:pPr marL="0" indent="0">
              <a:buNone/>
            </a:pPr>
            <a:endParaRPr lang="en-US" dirty="0"/>
          </a:p>
          <a:p>
            <a:r>
              <a:rPr lang="en-US" dirty="0" smtClean="0"/>
              <a:t>I am a…</a:t>
            </a:r>
            <a:endParaRPr lang="en-US" dirty="0"/>
          </a:p>
        </p:txBody>
      </p:sp>
    </p:spTree>
    <p:extLst>
      <p:ext uri="{BB962C8B-B14F-4D97-AF65-F5344CB8AC3E}">
        <p14:creationId xmlns="" xmlns:p14="http://schemas.microsoft.com/office/powerpoint/2010/main" val="192506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p:cTn id="1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p:cTn id="2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857"/>
            <a:ext cx="8229600" cy="1066800"/>
          </a:xfrm>
        </p:spPr>
        <p:txBody>
          <a:bodyPr/>
          <a:lstStyle/>
          <a:p>
            <a:r>
              <a:rPr lang="en-US" dirty="0" smtClean="0"/>
              <a:t>Helping Kids Meet Their Minds</a:t>
            </a:r>
            <a:endParaRPr lang="en-US" dirty="0"/>
          </a:p>
        </p:txBody>
      </p:sp>
      <p:pic>
        <p:nvPicPr>
          <p:cNvPr id="166914" name="Picture 2" descr="http://data2.whicdn.com/images/35946842/large.jpg"/>
          <p:cNvPicPr>
            <a:picLocks noChangeAspect="1" noChangeArrowheads="1"/>
          </p:cNvPicPr>
          <p:nvPr/>
        </p:nvPicPr>
        <p:blipFill>
          <a:blip r:embed="rId3" cstate="print"/>
          <a:srcRect/>
          <a:stretch>
            <a:fillRect/>
          </a:stretch>
        </p:blipFill>
        <p:spPr bwMode="auto">
          <a:xfrm>
            <a:off x="2173061" y="2128837"/>
            <a:ext cx="4762500" cy="3400426"/>
          </a:xfrm>
          <a:prstGeom prst="rect">
            <a:avLst/>
          </a:prstGeom>
          <a:noFill/>
        </p:spPr>
      </p:pic>
    </p:spTree>
    <p:extLst>
      <p:ext uri="{BB962C8B-B14F-4D97-AF65-F5344CB8AC3E}">
        <p14:creationId xmlns="" xmlns:p14="http://schemas.microsoft.com/office/powerpoint/2010/main" val="30162776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3" y="609600"/>
            <a:ext cx="8229600" cy="1066800"/>
          </a:xfrm>
        </p:spPr>
        <p:txBody>
          <a:bodyPr>
            <a:normAutofit fontScale="90000"/>
          </a:bodyPr>
          <a:lstStyle/>
          <a:p>
            <a:r>
              <a:rPr lang="en-US" b="1" dirty="0" smtClean="0"/>
              <a:t>Teaching Mindfulness to Younger Children</a:t>
            </a:r>
            <a:endParaRPr lang="en-US" b="1" dirty="0"/>
          </a:p>
        </p:txBody>
      </p:sp>
      <p:sp>
        <p:nvSpPr>
          <p:cNvPr id="3" name="Content Placeholder 2"/>
          <p:cNvSpPr>
            <a:spLocks noGrp="1"/>
          </p:cNvSpPr>
          <p:nvPr>
            <p:ph idx="1"/>
          </p:nvPr>
        </p:nvSpPr>
        <p:spPr>
          <a:xfrm>
            <a:off x="457200" y="2049517"/>
            <a:ext cx="8229600" cy="4325112"/>
          </a:xfrm>
        </p:spPr>
        <p:txBody>
          <a:bodyPr>
            <a:normAutofit fontScale="85000" lnSpcReduction="20000"/>
          </a:bodyPr>
          <a:lstStyle/>
          <a:p>
            <a:r>
              <a:rPr lang="en-US" dirty="0" smtClean="0"/>
              <a:t>Teach in steps (use a shaping process)</a:t>
            </a:r>
          </a:p>
          <a:p>
            <a:pPr lvl="1"/>
            <a:r>
              <a:rPr lang="en-US" dirty="0" smtClean="0"/>
              <a:t>Your surroundings (externally – sound, light, texture, breeze, smell)</a:t>
            </a:r>
          </a:p>
          <a:p>
            <a:pPr lvl="1"/>
            <a:r>
              <a:rPr lang="en-US" dirty="0" smtClean="0"/>
              <a:t>How your body feels (internally – muscle tension/relaxation, noticing different parts)</a:t>
            </a:r>
          </a:p>
          <a:p>
            <a:pPr lvl="1"/>
            <a:r>
              <a:rPr lang="en-US" dirty="0" smtClean="0"/>
              <a:t>What your mind is saying/what pictures you are seeing</a:t>
            </a:r>
          </a:p>
          <a:p>
            <a:pPr lvl="1"/>
            <a:r>
              <a:rPr lang="en-US" dirty="0" smtClean="0"/>
              <a:t>A pleasant memory (note that memories show up and are part of your “present” experience)</a:t>
            </a:r>
          </a:p>
          <a:p>
            <a:pPr lvl="1"/>
            <a:r>
              <a:rPr lang="en-US" dirty="0" smtClean="0"/>
              <a:t>A sad or uncomfortable memory</a:t>
            </a:r>
          </a:p>
          <a:p>
            <a:pPr lvl="1"/>
            <a:r>
              <a:rPr lang="en-US" dirty="0" smtClean="0"/>
              <a:t>Noticing when you get hooked by “sticky” thoughts</a:t>
            </a:r>
          </a:p>
          <a:p>
            <a:pPr lvl="1"/>
            <a:r>
              <a:rPr lang="en-US" dirty="0" smtClean="0"/>
              <a:t>Noticing changes in your body when you get hooked</a:t>
            </a:r>
          </a:p>
          <a:p>
            <a:pPr lvl="1"/>
            <a:r>
              <a:rPr lang="en-US" dirty="0" smtClean="0"/>
              <a:t>Gently bringing yourself back</a:t>
            </a:r>
          </a:p>
          <a:p>
            <a:pPr lvl="1"/>
            <a:r>
              <a:rPr lang="en-US" dirty="0" smtClean="0"/>
              <a:t>Practicing this in the world with pleasant events…</a:t>
            </a:r>
          </a:p>
          <a:p>
            <a:pPr lvl="1"/>
            <a:r>
              <a:rPr lang="en-US" dirty="0" smtClean="0"/>
              <a:t>And then unpleasant events</a:t>
            </a:r>
          </a:p>
          <a:p>
            <a:pPr lvl="1"/>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457200" y="536028"/>
            <a:ext cx="8229600" cy="1066800"/>
          </a:xfrm>
        </p:spPr>
        <p:txBody>
          <a:bodyPr/>
          <a:lstStyle/>
          <a:p>
            <a:r>
              <a:rPr lang="en-US" b="1" dirty="0"/>
              <a:t>Experiential Exercise</a:t>
            </a:r>
          </a:p>
        </p:txBody>
      </p:sp>
      <p:sp>
        <p:nvSpPr>
          <p:cNvPr id="96259" name="Rectangle 3"/>
          <p:cNvSpPr>
            <a:spLocks noGrp="1" noChangeArrowheads="1"/>
          </p:cNvSpPr>
          <p:nvPr>
            <p:ph idx="1"/>
          </p:nvPr>
        </p:nvSpPr>
        <p:spPr/>
        <p:txBody>
          <a:bodyPr/>
          <a:lstStyle/>
          <a:p>
            <a:r>
              <a:rPr lang="en-US" dirty="0" smtClean="0"/>
              <a:t>Finding Your Still, Quiet Place </a:t>
            </a:r>
            <a:r>
              <a:rPr lang="en-US" sz="2000" dirty="0" smtClean="0"/>
              <a:t>(Amy </a:t>
            </a:r>
            <a:r>
              <a:rPr lang="en-US" sz="2000" dirty="0" err="1" smtClean="0"/>
              <a:t>Salzman</a:t>
            </a:r>
            <a:r>
              <a:rPr lang="en-US" sz="2000" dirty="0" smtClean="0"/>
              <a:t>, 2008) </a:t>
            </a:r>
            <a:endParaRPr lang="en-US" sz="2000" dirty="0"/>
          </a:p>
        </p:txBody>
      </p:sp>
      <p:pic>
        <p:nvPicPr>
          <p:cNvPr id="9220" name="Picture 4" descr="http://www.easy-meditation-for-beginners.com/images/cartoon-mindfulnes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02089" y="3069772"/>
            <a:ext cx="4761990" cy="31786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2" y="609600"/>
            <a:ext cx="8229600" cy="1066800"/>
          </a:xfrm>
        </p:spPr>
        <p:txBody>
          <a:bodyPr>
            <a:normAutofit fontScale="90000"/>
          </a:bodyPr>
          <a:lstStyle/>
          <a:p>
            <a:r>
              <a:rPr lang="en-US" b="1" dirty="0" smtClean="0"/>
              <a:t>The Still Quiet Place (Saltzman &amp; </a:t>
            </a:r>
            <a:r>
              <a:rPr lang="en-US" b="1" dirty="0" err="1" smtClean="0"/>
              <a:t>Goldin</a:t>
            </a:r>
            <a:r>
              <a:rPr lang="en-US" b="1" dirty="0" smtClean="0"/>
              <a:t>, 2008)</a:t>
            </a:r>
            <a:endParaRPr lang="en-US" b="1" dirty="0"/>
          </a:p>
        </p:txBody>
      </p:sp>
      <p:sp>
        <p:nvSpPr>
          <p:cNvPr id="3" name="Content Placeholder 2"/>
          <p:cNvSpPr>
            <a:spLocks noGrp="1"/>
          </p:cNvSpPr>
          <p:nvPr>
            <p:ph idx="1"/>
          </p:nvPr>
        </p:nvSpPr>
        <p:spPr/>
        <p:txBody>
          <a:bodyPr>
            <a:normAutofit fontScale="62500" lnSpcReduction="20000"/>
          </a:bodyPr>
          <a:lstStyle/>
          <a:p>
            <a:r>
              <a:rPr lang="en-US" i="1" dirty="0" smtClean="0"/>
              <a:t>Hello, my name is Amy, and I would like to share one of my favorite places with you.  I call it the Still Quiet Place.  It’s not a place you travel in a car, train, or plane.  It’s a place inside you that you can find by just closing your eyes.</a:t>
            </a:r>
          </a:p>
          <a:p>
            <a:r>
              <a:rPr lang="en-US" i="1" dirty="0" smtClean="0"/>
              <a:t>Close your eyes and take some slow, deep breaths,  See if you can feel a kind of warm, happy, smile in your body.  Do you feel it?  That is your Still Quiet Place. Take some more deep, slow breaths and really snuggle in.</a:t>
            </a:r>
          </a:p>
          <a:p>
            <a:r>
              <a:rPr lang="en-US" i="1" dirty="0" smtClean="0"/>
              <a:t>The best thing about your Still Quiet Place is that it’s always inside you.  And you can visit it whenever you like.  It is nice to visit your Still Quiet Place and feel the love that is there.  It is especially helpful to visit your Still Quiet Place if you are feeling angry, or sad, or afraid.  The Still Quiet Place is a good place to talk with these feelings and make friends with them.  When you are in your Still Quiet Place and talk to your feelings, you may find that your feelings are not as big and powerful as they seem.  Remember that you can come here whenever you like, and stay for as long as you want.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57200"/>
            <a:ext cx="7772400" cy="1143000"/>
          </a:xfrm>
        </p:spPr>
        <p:txBody>
          <a:bodyPr>
            <a:normAutofit fontScale="90000"/>
          </a:bodyPr>
          <a:lstStyle/>
          <a:p>
            <a:r>
              <a:rPr lang="en-US" dirty="0" smtClean="0"/>
              <a:t>Mindfulness Practice for Teens &amp; Adults</a:t>
            </a:r>
            <a:endParaRPr lang="en-US" dirty="0"/>
          </a:p>
        </p:txBody>
      </p:sp>
      <p:sp>
        <p:nvSpPr>
          <p:cNvPr id="5" name="Content Placeholder 4"/>
          <p:cNvSpPr>
            <a:spLocks noGrp="1"/>
          </p:cNvSpPr>
          <p:nvPr>
            <p:ph idx="1"/>
          </p:nvPr>
        </p:nvSpPr>
        <p:spPr/>
        <p:txBody>
          <a:bodyPr/>
          <a:lstStyle/>
          <a:p>
            <a:endParaRPr lang="en-US"/>
          </a:p>
        </p:txBody>
      </p:sp>
      <p:pic>
        <p:nvPicPr>
          <p:cNvPr id="8194" name="Picture 2" descr="http://www.clear-mind-meditation-techniques.com/image-files/relaxmountai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1828800"/>
            <a:ext cx="7924800" cy="46597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733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scontent-a.xx.fbcdn.net/hphotos-ash3/1390662_10202323499394428_1074548321_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2900" y="977899"/>
            <a:ext cx="8820150" cy="588010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73399" y="152400"/>
            <a:ext cx="3778599" cy="3970318"/>
          </a:xfrm>
          <a:prstGeom prst="rect">
            <a:avLst/>
          </a:prstGeom>
          <a:noFill/>
        </p:spPr>
        <p:txBody>
          <a:bodyPr wrap="none" rtlCol="0">
            <a:spAutoFit/>
          </a:bodyPr>
          <a:lstStyle/>
          <a:p>
            <a:r>
              <a:rPr lang="en-US" sz="2800" dirty="0" smtClean="0"/>
              <a:t>The most precious gift </a:t>
            </a:r>
          </a:p>
          <a:p>
            <a:r>
              <a:rPr lang="en-US" sz="2800" dirty="0" smtClean="0"/>
              <a:t>we can offer others </a:t>
            </a:r>
          </a:p>
          <a:p>
            <a:r>
              <a:rPr lang="en-US" sz="2800" dirty="0" smtClean="0">
                <a:effectLst>
                  <a:outerShdw blurRad="38100" dist="38100" dir="2700000" algn="tl">
                    <a:srgbClr val="000000">
                      <a:alpha val="43137"/>
                    </a:srgbClr>
                  </a:outerShdw>
                </a:effectLst>
              </a:rPr>
              <a:t>is our presence.  </a:t>
            </a:r>
            <a:endParaRPr lang="en-US" sz="2800" dirty="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When mindfulness </a:t>
            </a:r>
          </a:p>
          <a:p>
            <a:r>
              <a:rPr lang="en-US" sz="2800" dirty="0">
                <a:effectLst>
                  <a:outerShdw blurRad="38100" dist="38100" dir="2700000" algn="tl">
                    <a:srgbClr val="000000">
                      <a:alpha val="43137"/>
                    </a:srgbClr>
                  </a:outerShdw>
                </a:effectLst>
              </a:rPr>
              <a:t>e</a:t>
            </a:r>
            <a:r>
              <a:rPr lang="en-US" sz="2800" dirty="0" smtClean="0">
                <a:effectLst>
                  <a:outerShdw blurRad="38100" dist="38100" dir="2700000" algn="tl">
                    <a:srgbClr val="000000">
                      <a:alpha val="43137"/>
                    </a:srgbClr>
                  </a:outerShdw>
                </a:effectLst>
              </a:rPr>
              <a:t>mbraces those we love, </a:t>
            </a:r>
          </a:p>
          <a:p>
            <a:r>
              <a:rPr lang="en-US" sz="2800" dirty="0" smtClean="0">
                <a:effectLst>
                  <a:outerShdw blurRad="38100" dist="38100" dir="2700000" algn="tl">
                    <a:srgbClr val="000000">
                      <a:alpha val="43137"/>
                    </a:srgbClr>
                  </a:outerShdw>
                </a:effectLst>
              </a:rPr>
              <a:t>they will bloom </a:t>
            </a:r>
          </a:p>
          <a:p>
            <a:r>
              <a:rPr lang="en-US" sz="2800" dirty="0" smtClean="0">
                <a:effectLst>
                  <a:outerShdw blurRad="38100" dist="38100" dir="2700000" algn="tl">
                    <a:srgbClr val="000000">
                      <a:alpha val="43137"/>
                    </a:srgbClr>
                  </a:outerShdw>
                </a:effectLst>
              </a:rPr>
              <a:t>like flowers.</a:t>
            </a:r>
          </a:p>
          <a:p>
            <a:endParaRPr lang="en-US" sz="2800" dirty="0" smtClean="0"/>
          </a:p>
          <a:p>
            <a:r>
              <a:rPr lang="en-US" sz="2800" dirty="0" smtClean="0">
                <a:effectLst>
                  <a:outerShdw blurRad="38100" dist="38100" dir="2700000" algn="tl">
                    <a:srgbClr val="000000">
                      <a:alpha val="43137"/>
                    </a:srgbClr>
                  </a:outerShdw>
                </a:effectLst>
              </a:rPr>
              <a:t>-</a:t>
            </a:r>
            <a:r>
              <a:rPr lang="en-US" sz="2800" dirty="0" err="1" smtClean="0">
                <a:effectLst>
                  <a:outerShdw blurRad="38100" dist="38100" dir="2700000" algn="tl">
                    <a:srgbClr val="000000">
                      <a:alpha val="43137"/>
                    </a:srgbClr>
                  </a:outerShdw>
                </a:effectLst>
              </a:rPr>
              <a:t>Thich</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Nhat</a:t>
            </a:r>
            <a:r>
              <a:rPr lang="en-US" sz="2800" dirty="0" smtClean="0">
                <a:effectLst>
                  <a:outerShdw blurRad="38100" dist="38100" dir="2700000" algn="tl">
                    <a:srgbClr val="000000">
                      <a:alpha val="43137"/>
                    </a:srgbClr>
                  </a:outerShdw>
                </a:effectLst>
              </a:rPr>
              <a:t> Han</a:t>
            </a:r>
            <a:endParaRPr lang="en-US" sz="28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222539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57200"/>
            <a:ext cx="7772400" cy="1143000"/>
          </a:xfrm>
        </p:spPr>
        <p:txBody>
          <a:bodyPr/>
          <a:lstStyle/>
          <a:p>
            <a:r>
              <a:rPr lang="en-US" dirty="0" smtClean="0"/>
              <a:t>Mindfulness for 2 Practice</a:t>
            </a:r>
            <a:endParaRPr lang="en-US" dirty="0"/>
          </a:p>
        </p:txBody>
      </p:sp>
      <p:sp>
        <p:nvSpPr>
          <p:cNvPr id="5" name="Content Placeholder 4"/>
          <p:cNvSpPr>
            <a:spLocks noGrp="1"/>
          </p:cNvSpPr>
          <p:nvPr>
            <p:ph idx="1"/>
          </p:nvPr>
        </p:nvSpPr>
        <p:spPr/>
        <p:txBody>
          <a:bodyPr/>
          <a:lstStyle/>
          <a:p>
            <a:endParaRPr lang="en-US"/>
          </a:p>
        </p:txBody>
      </p:sp>
      <p:pic>
        <p:nvPicPr>
          <p:cNvPr id="244738" name="Picture 2" descr="C:\Users\lwc9\Dropbox\Brussels\Amazing sky.jpg"/>
          <p:cNvPicPr>
            <a:picLocks noChangeAspect="1" noChangeArrowheads="1"/>
          </p:cNvPicPr>
          <p:nvPr/>
        </p:nvPicPr>
        <p:blipFill>
          <a:blip r:embed="rId2"/>
          <a:srcRect/>
          <a:stretch>
            <a:fillRect/>
          </a:stretch>
        </p:blipFill>
        <p:spPr bwMode="auto">
          <a:xfrm>
            <a:off x="736600" y="1600200"/>
            <a:ext cx="7670800" cy="4330700"/>
          </a:xfrm>
          <a:prstGeom prst="rect">
            <a:avLst/>
          </a:prstGeom>
          <a:noFill/>
        </p:spPr>
      </p:pic>
    </p:spTree>
    <p:extLst>
      <p:ext uri="{BB962C8B-B14F-4D97-AF65-F5344CB8AC3E}">
        <p14:creationId xmlns="" xmlns:p14="http://schemas.microsoft.com/office/powerpoint/2010/main" val="236733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What happens from an RFT perspective</a:t>
            </a:r>
            <a:endParaRPr lang="en-US" dirty="0"/>
          </a:p>
        </p:txBody>
      </p:sp>
      <p:pic>
        <p:nvPicPr>
          <p:cNvPr id="5" name="Picture 4" descr="kid at wall.jpg"/>
          <p:cNvPicPr>
            <a:picLocks noChangeAspect="1"/>
          </p:cNvPicPr>
          <p:nvPr/>
        </p:nvPicPr>
        <p:blipFill>
          <a:blip r:embed="rId2"/>
          <a:stretch>
            <a:fillRect/>
          </a:stretch>
        </p:blipFill>
        <p:spPr>
          <a:xfrm>
            <a:off x="3429870" y="3258589"/>
            <a:ext cx="2506473" cy="1879855"/>
          </a:xfrm>
          <a:prstGeom prst="rect">
            <a:avLst/>
          </a:prstGeom>
        </p:spPr>
      </p:pic>
      <p:sp>
        <p:nvSpPr>
          <p:cNvPr id="6" name="TextBox 5"/>
          <p:cNvSpPr txBox="1"/>
          <p:nvPr/>
        </p:nvSpPr>
        <p:spPr>
          <a:xfrm>
            <a:off x="1103086" y="2438400"/>
            <a:ext cx="1561646" cy="369332"/>
          </a:xfrm>
          <a:prstGeom prst="rect">
            <a:avLst/>
          </a:prstGeom>
          <a:noFill/>
        </p:spPr>
        <p:txBody>
          <a:bodyPr wrap="none" rtlCol="0">
            <a:spAutoFit/>
          </a:bodyPr>
          <a:lstStyle/>
          <a:p>
            <a:r>
              <a:rPr lang="en-US" dirty="0" smtClean="0"/>
              <a:t>I am a fighter</a:t>
            </a:r>
            <a:endParaRPr lang="en-US" dirty="0"/>
          </a:p>
        </p:txBody>
      </p:sp>
      <p:sp>
        <p:nvSpPr>
          <p:cNvPr id="7" name="TextBox 6"/>
          <p:cNvSpPr txBox="1"/>
          <p:nvPr/>
        </p:nvSpPr>
        <p:spPr>
          <a:xfrm>
            <a:off x="7199086" y="3258589"/>
            <a:ext cx="1606530" cy="646331"/>
          </a:xfrm>
          <a:prstGeom prst="rect">
            <a:avLst/>
          </a:prstGeom>
          <a:noFill/>
        </p:spPr>
        <p:txBody>
          <a:bodyPr wrap="none" rtlCol="0">
            <a:spAutoFit/>
          </a:bodyPr>
          <a:lstStyle/>
          <a:p>
            <a:r>
              <a:rPr lang="en-US" dirty="0" smtClean="0"/>
              <a:t>I make </a:t>
            </a:r>
          </a:p>
          <a:p>
            <a:r>
              <a:rPr lang="en-US" dirty="0" smtClean="0"/>
              <a:t>crappy grades</a:t>
            </a:r>
            <a:endParaRPr lang="en-US" dirty="0"/>
          </a:p>
        </p:txBody>
      </p:sp>
      <p:sp>
        <p:nvSpPr>
          <p:cNvPr id="8" name="TextBox 7"/>
          <p:cNvSpPr txBox="1"/>
          <p:nvPr/>
        </p:nvSpPr>
        <p:spPr>
          <a:xfrm>
            <a:off x="505914" y="4470400"/>
            <a:ext cx="1901483" cy="369332"/>
          </a:xfrm>
          <a:prstGeom prst="rect">
            <a:avLst/>
          </a:prstGeom>
          <a:noFill/>
        </p:spPr>
        <p:txBody>
          <a:bodyPr wrap="none" rtlCol="0">
            <a:spAutoFit/>
          </a:bodyPr>
          <a:lstStyle/>
          <a:p>
            <a:r>
              <a:rPr lang="en-US" dirty="0" smtClean="0"/>
              <a:t>I have no friends</a:t>
            </a:r>
            <a:endParaRPr lang="en-US" dirty="0"/>
          </a:p>
        </p:txBody>
      </p:sp>
      <p:sp>
        <p:nvSpPr>
          <p:cNvPr id="9" name="TextBox 8"/>
          <p:cNvSpPr txBox="1"/>
          <p:nvPr/>
        </p:nvSpPr>
        <p:spPr>
          <a:xfrm>
            <a:off x="6480694" y="5667045"/>
            <a:ext cx="2031325" cy="369332"/>
          </a:xfrm>
          <a:prstGeom prst="rect">
            <a:avLst/>
          </a:prstGeom>
          <a:noFill/>
        </p:spPr>
        <p:txBody>
          <a:bodyPr wrap="none" rtlCol="0">
            <a:spAutoFit/>
          </a:bodyPr>
          <a:lstStyle/>
          <a:p>
            <a:r>
              <a:rPr lang="en-US" dirty="0" smtClean="0"/>
              <a:t>I make mom mad	</a:t>
            </a:r>
            <a:endParaRPr lang="en-US" dirty="0"/>
          </a:p>
        </p:txBody>
      </p:sp>
      <p:sp>
        <p:nvSpPr>
          <p:cNvPr id="10" name="TextBox 9"/>
          <p:cNvSpPr txBox="1"/>
          <p:nvPr/>
        </p:nvSpPr>
        <p:spPr>
          <a:xfrm>
            <a:off x="2235200" y="5845237"/>
            <a:ext cx="2178802" cy="369332"/>
          </a:xfrm>
          <a:prstGeom prst="rect">
            <a:avLst/>
          </a:prstGeom>
          <a:noFill/>
        </p:spPr>
        <p:txBody>
          <a:bodyPr wrap="none" rtlCol="0">
            <a:spAutoFit/>
          </a:bodyPr>
          <a:lstStyle/>
          <a:p>
            <a:r>
              <a:rPr lang="en-US" dirty="0" smtClean="0"/>
              <a:t>I make dad worried</a:t>
            </a:r>
            <a:endParaRPr lang="en-US" dirty="0"/>
          </a:p>
        </p:txBody>
      </p:sp>
      <p:sp>
        <p:nvSpPr>
          <p:cNvPr id="11" name="TextBox 10"/>
          <p:cNvSpPr txBox="1"/>
          <p:nvPr/>
        </p:nvSpPr>
        <p:spPr>
          <a:xfrm>
            <a:off x="5573486" y="2438400"/>
            <a:ext cx="1428596" cy="369332"/>
          </a:xfrm>
          <a:prstGeom prst="rect">
            <a:avLst/>
          </a:prstGeom>
          <a:noFill/>
        </p:spPr>
        <p:txBody>
          <a:bodyPr wrap="none" rtlCol="0">
            <a:spAutoFit/>
          </a:bodyPr>
          <a:lstStyle/>
          <a:p>
            <a:r>
              <a:rPr lang="en-US" dirty="0" smtClean="0"/>
              <a:t>I am broken</a:t>
            </a:r>
            <a:endParaRPr lang="en-US" dirty="0"/>
          </a:p>
        </p:txBody>
      </p:sp>
      <p:cxnSp>
        <p:nvCxnSpPr>
          <p:cNvPr id="13" name="Straight Arrow Connector 12"/>
          <p:cNvCxnSpPr/>
          <p:nvPr/>
        </p:nvCxnSpPr>
        <p:spPr>
          <a:xfrm flipH="1" flipV="1">
            <a:off x="1857829" y="2807732"/>
            <a:ext cx="1248228" cy="1024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183086" y="3831771"/>
            <a:ext cx="1016000" cy="638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106057" y="5254171"/>
            <a:ext cx="696686" cy="591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3"/>
          </p:cNvCxnSpPr>
          <p:nvPr/>
        </p:nvCxnSpPr>
        <p:spPr>
          <a:xfrm flipH="1">
            <a:off x="2407397" y="4655066"/>
            <a:ext cx="8498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1"/>
          </p:cNvCxnSpPr>
          <p:nvPr/>
        </p:nvCxnSpPr>
        <p:spPr>
          <a:xfrm>
            <a:off x="5377608" y="5260645"/>
            <a:ext cx="1103086" cy="591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065486" y="2807732"/>
            <a:ext cx="609600" cy="269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57274" y="2206171"/>
            <a:ext cx="907621" cy="369332"/>
          </a:xfrm>
          <a:prstGeom prst="rect">
            <a:avLst/>
          </a:prstGeom>
          <a:noFill/>
        </p:spPr>
        <p:txBody>
          <a:bodyPr wrap="none" rtlCol="0">
            <a:spAutoFit/>
          </a:bodyPr>
          <a:lstStyle/>
          <a:p>
            <a:r>
              <a:rPr lang="en-US" dirty="0"/>
              <a:t>I</a:t>
            </a:r>
            <a:r>
              <a:rPr lang="en-US" dirty="0" smtClean="0"/>
              <a:t> touch</a:t>
            </a:r>
            <a:endParaRPr lang="en-US" dirty="0"/>
          </a:p>
        </p:txBody>
      </p:sp>
      <p:sp>
        <p:nvSpPr>
          <p:cNvPr id="26" name="TextBox 25"/>
          <p:cNvSpPr txBox="1"/>
          <p:nvPr/>
        </p:nvSpPr>
        <p:spPr>
          <a:xfrm>
            <a:off x="667657" y="3831771"/>
            <a:ext cx="788999" cy="369332"/>
          </a:xfrm>
          <a:prstGeom prst="rect">
            <a:avLst/>
          </a:prstGeom>
          <a:noFill/>
        </p:spPr>
        <p:txBody>
          <a:bodyPr wrap="none" rtlCol="0">
            <a:spAutoFit/>
          </a:bodyPr>
          <a:lstStyle/>
          <a:p>
            <a:r>
              <a:rPr lang="en-US" dirty="0" smtClean="0"/>
              <a:t>I hear</a:t>
            </a:r>
            <a:endParaRPr lang="en-US" dirty="0"/>
          </a:p>
        </p:txBody>
      </p:sp>
      <p:sp>
        <p:nvSpPr>
          <p:cNvPr id="27" name="TextBox 26"/>
          <p:cNvSpPr txBox="1"/>
          <p:nvPr/>
        </p:nvSpPr>
        <p:spPr>
          <a:xfrm>
            <a:off x="7199086" y="4655066"/>
            <a:ext cx="819455" cy="369332"/>
          </a:xfrm>
          <a:prstGeom prst="rect">
            <a:avLst/>
          </a:prstGeom>
          <a:noFill/>
        </p:spPr>
        <p:txBody>
          <a:bodyPr wrap="none" rtlCol="0">
            <a:spAutoFit/>
          </a:bodyPr>
          <a:lstStyle/>
          <a:p>
            <a:r>
              <a:rPr lang="en-US" dirty="0"/>
              <a:t>I</a:t>
            </a:r>
            <a:r>
              <a:rPr lang="en-US" dirty="0" smtClean="0"/>
              <a:t> taste</a:t>
            </a:r>
            <a:endParaRPr lang="en-US" dirty="0"/>
          </a:p>
        </p:txBody>
      </p:sp>
      <p:sp>
        <p:nvSpPr>
          <p:cNvPr id="28" name="TextBox 27"/>
          <p:cNvSpPr txBox="1"/>
          <p:nvPr/>
        </p:nvSpPr>
        <p:spPr>
          <a:xfrm>
            <a:off x="7024914" y="1836839"/>
            <a:ext cx="942887" cy="369332"/>
          </a:xfrm>
          <a:prstGeom prst="rect">
            <a:avLst/>
          </a:prstGeom>
          <a:noFill/>
        </p:spPr>
        <p:txBody>
          <a:bodyPr wrap="none" rtlCol="0">
            <a:spAutoFit/>
          </a:bodyPr>
          <a:lstStyle/>
          <a:p>
            <a:r>
              <a:rPr lang="en-US" dirty="0" smtClean="0"/>
              <a:t> I move</a:t>
            </a:r>
            <a:endParaRPr lang="en-US" dirty="0"/>
          </a:p>
        </p:txBody>
      </p:sp>
      <p:cxnSp>
        <p:nvCxnSpPr>
          <p:cNvPr id="32" name="Straight Arrow Connector 31"/>
          <p:cNvCxnSpPr>
            <a:endCxn id="26" idx="3"/>
          </p:cNvCxnSpPr>
          <p:nvPr/>
        </p:nvCxnSpPr>
        <p:spPr>
          <a:xfrm flipH="1" flipV="1">
            <a:off x="1456656" y="4016437"/>
            <a:ext cx="1649402" cy="92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5" idx="2"/>
          </p:cNvCxnSpPr>
          <p:nvPr/>
        </p:nvCxnSpPr>
        <p:spPr>
          <a:xfrm flipH="1" flipV="1">
            <a:off x="3711085" y="2575503"/>
            <a:ext cx="453810" cy="501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183086" y="4655066"/>
            <a:ext cx="841828"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287784" y="2206171"/>
            <a:ext cx="1321029" cy="1375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658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 calcmode="lin" valueType="num">
                                      <p:cBhvr>
                                        <p:cTn id="41" dur="1000" fill="hold"/>
                                        <p:tgtEl>
                                          <p:spTgt spid="27"/>
                                        </p:tgtEl>
                                        <p:attrNameLst>
                                          <p:attrName>style.rotation</p:attrName>
                                        </p:attrNameLst>
                                      </p:cBhvr>
                                      <p:tavLst>
                                        <p:tav tm="0">
                                          <p:val>
                                            <p:fltVal val="90"/>
                                          </p:val>
                                        </p:tav>
                                        <p:tav tm="100000">
                                          <p:val>
                                            <p:fltVal val="0"/>
                                          </p:val>
                                        </p:tav>
                                      </p:tavLst>
                                    </p:anim>
                                    <p:animEffect transition="in" filter="fade">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1000" fill="hold"/>
                                        <p:tgtEl>
                                          <p:spTgt spid="26"/>
                                        </p:tgtEl>
                                        <p:attrNameLst>
                                          <p:attrName>ppt_w</p:attrName>
                                        </p:attrNameLst>
                                      </p:cBhvr>
                                      <p:tavLst>
                                        <p:tav tm="0">
                                          <p:val>
                                            <p:fltVal val="0"/>
                                          </p:val>
                                        </p:tav>
                                        <p:tav tm="100000">
                                          <p:val>
                                            <p:strVal val="#ppt_w"/>
                                          </p:val>
                                        </p:tav>
                                      </p:tavLst>
                                    </p:anim>
                                    <p:anim calcmode="lin" valueType="num">
                                      <p:cBhvr>
                                        <p:cTn id="48" dur="1000" fill="hold"/>
                                        <p:tgtEl>
                                          <p:spTgt spid="26"/>
                                        </p:tgtEl>
                                        <p:attrNameLst>
                                          <p:attrName>ppt_h</p:attrName>
                                        </p:attrNameLst>
                                      </p:cBhvr>
                                      <p:tavLst>
                                        <p:tav tm="0">
                                          <p:val>
                                            <p:fltVal val="0"/>
                                          </p:val>
                                        </p:tav>
                                        <p:tav tm="100000">
                                          <p:val>
                                            <p:strVal val="#ppt_h"/>
                                          </p:val>
                                        </p:tav>
                                      </p:tavLst>
                                    </p:anim>
                                    <p:anim calcmode="lin" valueType="num">
                                      <p:cBhvr>
                                        <p:cTn id="49" dur="1000" fill="hold"/>
                                        <p:tgtEl>
                                          <p:spTgt spid="26"/>
                                        </p:tgtEl>
                                        <p:attrNameLst>
                                          <p:attrName>style.rotation</p:attrName>
                                        </p:attrNameLst>
                                      </p:cBhvr>
                                      <p:tavLst>
                                        <p:tav tm="0">
                                          <p:val>
                                            <p:fltVal val="90"/>
                                          </p:val>
                                        </p:tav>
                                        <p:tav tm="100000">
                                          <p:val>
                                            <p:fltVal val="0"/>
                                          </p:val>
                                        </p:tav>
                                      </p:tavLst>
                                    </p:anim>
                                    <p:animEffect transition="in" filter="fade">
                                      <p:cBhvr>
                                        <p:cTn id="50" dur="10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1000" fill="hold"/>
                                        <p:tgtEl>
                                          <p:spTgt spid="28"/>
                                        </p:tgtEl>
                                        <p:attrNameLst>
                                          <p:attrName>ppt_w</p:attrName>
                                        </p:attrNameLst>
                                      </p:cBhvr>
                                      <p:tavLst>
                                        <p:tav tm="0">
                                          <p:val>
                                            <p:fltVal val="0"/>
                                          </p:val>
                                        </p:tav>
                                        <p:tav tm="100000">
                                          <p:val>
                                            <p:strVal val="#ppt_w"/>
                                          </p:val>
                                        </p:tav>
                                      </p:tavLst>
                                    </p:anim>
                                    <p:anim calcmode="lin" valueType="num">
                                      <p:cBhvr>
                                        <p:cTn id="56" dur="1000" fill="hold"/>
                                        <p:tgtEl>
                                          <p:spTgt spid="28"/>
                                        </p:tgtEl>
                                        <p:attrNameLst>
                                          <p:attrName>ppt_h</p:attrName>
                                        </p:attrNameLst>
                                      </p:cBhvr>
                                      <p:tavLst>
                                        <p:tav tm="0">
                                          <p:val>
                                            <p:fltVal val="0"/>
                                          </p:val>
                                        </p:tav>
                                        <p:tav tm="100000">
                                          <p:val>
                                            <p:strVal val="#ppt_h"/>
                                          </p:val>
                                        </p:tav>
                                      </p:tavLst>
                                    </p:anim>
                                    <p:anim calcmode="lin" valueType="num">
                                      <p:cBhvr>
                                        <p:cTn id="57" dur="1000" fill="hold"/>
                                        <p:tgtEl>
                                          <p:spTgt spid="28"/>
                                        </p:tgtEl>
                                        <p:attrNameLst>
                                          <p:attrName>style.rotation</p:attrName>
                                        </p:attrNameLst>
                                      </p:cBhvr>
                                      <p:tavLst>
                                        <p:tav tm="0">
                                          <p:val>
                                            <p:fltVal val="90"/>
                                          </p:val>
                                        </p:tav>
                                        <p:tav tm="100000">
                                          <p:val>
                                            <p:fltVal val="0"/>
                                          </p:val>
                                        </p:tav>
                                      </p:tavLst>
                                    </p:anim>
                                    <p:animEffect transition="in" filter="fade">
                                      <p:cBhvr>
                                        <p:cTn id="5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9143999" cy="6858000"/>
          </a:xfrm>
          <a:prstGeom prst="rect">
            <a:avLst/>
          </a:prstGeom>
        </p:spPr>
      </p:pic>
    </p:spTree>
    <p:extLst>
      <p:ext uri="{BB962C8B-B14F-4D97-AF65-F5344CB8AC3E}">
        <p14:creationId xmlns="" xmlns:p14="http://schemas.microsoft.com/office/powerpoint/2010/main" val="3815509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50000"/>
            </a:schemeClr>
          </a:solidFill>
        </p:spPr>
        <p:txBody>
          <a:bodyPr/>
          <a:lstStyle/>
          <a:p>
            <a:r>
              <a:rPr lang="en-US" dirty="0" smtClean="0"/>
              <a:t>Self as Context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378372"/>
            <a:ext cx="8229600" cy="1066800"/>
          </a:xfrm>
        </p:spPr>
        <p:txBody>
          <a:bodyPr/>
          <a:lstStyle/>
          <a:p>
            <a:r>
              <a:rPr lang="en-US" b="1" dirty="0"/>
              <a:t>Self-as-Context</a:t>
            </a:r>
          </a:p>
        </p:txBody>
      </p:sp>
      <p:sp>
        <p:nvSpPr>
          <p:cNvPr id="172035" name="Rectangle 3"/>
          <p:cNvSpPr>
            <a:spLocks noGrp="1" noChangeArrowheads="1"/>
          </p:cNvSpPr>
          <p:nvPr>
            <p:ph idx="1"/>
          </p:nvPr>
        </p:nvSpPr>
        <p:spPr>
          <a:xfrm>
            <a:off x="457200" y="1891862"/>
            <a:ext cx="8229600" cy="4325112"/>
          </a:xfrm>
        </p:spPr>
        <p:txBody>
          <a:bodyPr>
            <a:normAutofit lnSpcReduction="10000"/>
          </a:bodyPr>
          <a:lstStyle/>
          <a:p>
            <a:r>
              <a:rPr lang="en-US" dirty="0"/>
              <a:t>Sense of self that is a safe and </a:t>
            </a:r>
            <a:r>
              <a:rPr lang="en-US" dirty="0" smtClean="0"/>
              <a:t>consistent</a:t>
            </a:r>
          </a:p>
          <a:p>
            <a:r>
              <a:rPr lang="en-US" dirty="0" smtClean="0"/>
              <a:t>Emotions and thoughts are not the sum total of you;</a:t>
            </a:r>
          </a:p>
          <a:p>
            <a:r>
              <a:rPr lang="en-US" dirty="0" smtClean="0"/>
              <a:t>You are not your experiences</a:t>
            </a:r>
          </a:p>
          <a:p>
            <a:r>
              <a:rPr lang="en-US" dirty="0" smtClean="0"/>
              <a:t>You are the context in which your thoughts and feelings happen</a:t>
            </a:r>
            <a:endParaRPr lang="en-US" dirty="0"/>
          </a:p>
          <a:p>
            <a:pPr>
              <a:buFont typeface="Wingdings" pitchFamily="2" charset="2"/>
              <a:buNone/>
            </a:pPr>
            <a:endParaRPr lang="en-US" dirty="0"/>
          </a:p>
          <a:p>
            <a:r>
              <a:rPr lang="en-US" dirty="0"/>
              <a:t>Observe all changing experiences</a:t>
            </a:r>
          </a:p>
          <a:p>
            <a:pPr lvl="1"/>
            <a:r>
              <a:rPr lang="en-US" dirty="0"/>
              <a:t>Without </a:t>
            </a:r>
            <a:r>
              <a:rPr lang="en-US" dirty="0" smtClean="0"/>
              <a:t>evaluation</a:t>
            </a:r>
          </a:p>
          <a:p>
            <a:pPr lvl="1"/>
            <a:r>
              <a:rPr lang="en-US" dirty="0" smtClean="0"/>
              <a:t>Without struggling with thoughts and feelings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Oval 2"/>
          <p:cNvSpPr>
            <a:spLocks noChangeArrowheads="1"/>
          </p:cNvSpPr>
          <p:nvPr/>
        </p:nvSpPr>
        <p:spPr bwMode="auto">
          <a:xfrm>
            <a:off x="838200" y="1371600"/>
            <a:ext cx="7391400" cy="5105400"/>
          </a:xfrm>
          <a:prstGeom prst="ellipse">
            <a:avLst/>
          </a:prstGeom>
          <a:noFill/>
          <a:ln w="76200">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lIns="90000" anchor="ctr">
            <a:spAutoFit/>
          </a:bodyPr>
          <a:lstStyle/>
          <a:p>
            <a:pPr eaLnBrk="0" hangingPunct="0"/>
            <a:endParaRPr lang="en-GB"/>
          </a:p>
        </p:txBody>
      </p:sp>
      <p:sp>
        <p:nvSpPr>
          <p:cNvPr id="919555" name="Text Box 3"/>
          <p:cNvSpPr txBox="1">
            <a:spLocks noChangeArrowheads="1"/>
          </p:cNvSpPr>
          <p:nvPr/>
        </p:nvSpPr>
        <p:spPr bwMode="auto">
          <a:xfrm>
            <a:off x="1965325" y="3313113"/>
            <a:ext cx="2225675"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lIns="90000">
            <a:spAutoFit/>
          </a:bodyPr>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ctr">
              <a:lnSpc>
                <a:spcPct val="90000"/>
              </a:lnSpc>
              <a:spcBef>
                <a:spcPct val="50000"/>
              </a:spcBef>
              <a:buFont typeface="Times" charset="0"/>
              <a:buNone/>
            </a:pPr>
            <a:r>
              <a:rPr lang="en-IE" sz="2000" u="sng" dirty="0">
                <a:solidFill>
                  <a:schemeClr val="tx2"/>
                </a:solidFill>
                <a:latin typeface="+mn-lt"/>
              </a:rPr>
              <a:t>Self as Content</a:t>
            </a:r>
          </a:p>
          <a:p>
            <a:pPr algn="ctr">
              <a:lnSpc>
                <a:spcPct val="90000"/>
              </a:lnSpc>
              <a:spcBef>
                <a:spcPct val="50000"/>
              </a:spcBef>
              <a:buFont typeface="Times" charset="0"/>
              <a:buNone/>
            </a:pPr>
            <a:r>
              <a:rPr lang="en-IE" sz="2000" dirty="0">
                <a:solidFill>
                  <a:schemeClr val="tx2"/>
                </a:solidFill>
                <a:latin typeface="+mn-lt"/>
              </a:rPr>
              <a:t>I am a worthless person</a:t>
            </a:r>
          </a:p>
          <a:p>
            <a:pPr algn="just">
              <a:lnSpc>
                <a:spcPct val="90000"/>
              </a:lnSpc>
              <a:spcBef>
                <a:spcPct val="50000"/>
              </a:spcBef>
              <a:buFont typeface="Times" charset="0"/>
              <a:buNone/>
            </a:pPr>
            <a:endParaRPr lang="en-GB" sz="2000" dirty="0">
              <a:latin typeface="Arial" pitchFamily="34" charset="0"/>
            </a:endParaRPr>
          </a:p>
        </p:txBody>
      </p:sp>
      <p:sp>
        <p:nvSpPr>
          <p:cNvPr id="919556" name="Text Box 4"/>
          <p:cNvSpPr txBox="1">
            <a:spLocks noChangeArrowheads="1"/>
          </p:cNvSpPr>
          <p:nvPr/>
        </p:nvSpPr>
        <p:spPr bwMode="auto">
          <a:xfrm>
            <a:off x="4953000" y="3276600"/>
            <a:ext cx="2225675"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lIns="90000">
            <a:spAutoFit/>
          </a:bodyPr>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ctr">
              <a:lnSpc>
                <a:spcPct val="90000"/>
              </a:lnSpc>
              <a:spcBef>
                <a:spcPct val="50000"/>
              </a:spcBef>
              <a:buFont typeface="Times" charset="0"/>
              <a:buNone/>
            </a:pPr>
            <a:r>
              <a:rPr lang="en-IE" sz="2000" u="sng" dirty="0">
                <a:solidFill>
                  <a:schemeClr val="tx2"/>
                </a:solidFill>
                <a:latin typeface="+mn-lt"/>
              </a:rPr>
              <a:t>Self as Process</a:t>
            </a:r>
          </a:p>
          <a:p>
            <a:pPr algn="ctr">
              <a:lnSpc>
                <a:spcPct val="90000"/>
              </a:lnSpc>
              <a:spcBef>
                <a:spcPct val="50000"/>
              </a:spcBef>
              <a:buFont typeface="Times" charset="0"/>
              <a:buNone/>
            </a:pPr>
            <a:r>
              <a:rPr lang="en-IE" sz="2000" dirty="0">
                <a:solidFill>
                  <a:schemeClr val="tx2"/>
                </a:solidFill>
                <a:latin typeface="+mn-lt"/>
              </a:rPr>
              <a:t>I feel so worthless right now</a:t>
            </a:r>
            <a:endParaRPr lang="en-GB" sz="2000" dirty="0">
              <a:solidFill>
                <a:schemeClr val="tx2"/>
              </a:solidFill>
              <a:latin typeface="+mn-lt"/>
            </a:endParaRPr>
          </a:p>
        </p:txBody>
      </p:sp>
      <p:sp>
        <p:nvSpPr>
          <p:cNvPr id="919557" name="WordArt 5"/>
          <p:cNvSpPr>
            <a:spLocks noChangeArrowheads="1" noChangeShapeType="1" noTextEdit="1"/>
          </p:cNvSpPr>
          <p:nvPr/>
        </p:nvSpPr>
        <p:spPr bwMode="auto">
          <a:xfrm>
            <a:off x="3124200" y="1143000"/>
            <a:ext cx="2765425" cy="657225"/>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chemeClr val="tx2"/>
                </a:solidFill>
              </a:rPr>
              <a:t>Self as Context</a:t>
            </a:r>
          </a:p>
        </p:txBody>
      </p:sp>
      <p:sp>
        <p:nvSpPr>
          <p:cNvPr id="919558" name="WordArt 6"/>
          <p:cNvSpPr>
            <a:spLocks noChangeArrowheads="1" noChangeShapeType="1" noTextEdit="1"/>
          </p:cNvSpPr>
          <p:nvPr/>
        </p:nvSpPr>
        <p:spPr bwMode="auto">
          <a:xfrm>
            <a:off x="3124200" y="6019800"/>
            <a:ext cx="2765425" cy="657225"/>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chemeClr val="tx2"/>
                </a:solidFill>
              </a:rPr>
              <a:t>Self as Context</a:t>
            </a:r>
          </a:p>
        </p:txBody>
      </p:sp>
      <p:sp>
        <p:nvSpPr>
          <p:cNvPr id="919559" name="Oval 7"/>
          <p:cNvSpPr>
            <a:spLocks noChangeArrowheads="1"/>
          </p:cNvSpPr>
          <p:nvPr/>
        </p:nvSpPr>
        <p:spPr bwMode="auto">
          <a:xfrm>
            <a:off x="1752600" y="2895600"/>
            <a:ext cx="3124200" cy="1981200"/>
          </a:xfrm>
          <a:prstGeom prst="ellipse">
            <a:avLst/>
          </a:prstGeom>
          <a:noFill/>
          <a:ln w="76200">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lIns="90000" anchor="ctr">
            <a:spAutoFit/>
          </a:bodyPr>
          <a:lstStyle/>
          <a:p>
            <a:pPr eaLnBrk="0" hangingPunct="0"/>
            <a:endParaRPr lang="en-GB"/>
          </a:p>
        </p:txBody>
      </p:sp>
      <p:sp>
        <p:nvSpPr>
          <p:cNvPr id="919560" name="Oval 8"/>
          <p:cNvSpPr>
            <a:spLocks noChangeArrowheads="1"/>
          </p:cNvSpPr>
          <p:nvPr/>
        </p:nvSpPr>
        <p:spPr bwMode="auto">
          <a:xfrm>
            <a:off x="4114800" y="2895600"/>
            <a:ext cx="3352800" cy="1981200"/>
          </a:xfrm>
          <a:prstGeom prst="ellipse">
            <a:avLst/>
          </a:prstGeom>
          <a:noFill/>
          <a:ln w="76200">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lIns="90000" anchor="ctr">
            <a:spAutoFit/>
          </a:bodyPr>
          <a:lstStyle/>
          <a:p>
            <a:pPr eaLnBrk="0" hangingPunct="0"/>
            <a:endParaRPr lang="en-GB"/>
          </a:p>
        </p:txBody>
      </p:sp>
      <p:sp>
        <p:nvSpPr>
          <p:cNvPr id="919561" name="Text Box 9"/>
          <p:cNvSpPr txBox="1">
            <a:spLocks noChangeArrowheads="1"/>
          </p:cNvSpPr>
          <p:nvPr/>
        </p:nvSpPr>
        <p:spPr bwMode="auto">
          <a:xfrm>
            <a:off x="4114800" y="3733800"/>
            <a:ext cx="838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wrap="square" lIns="90000">
            <a:spAutoFit/>
          </a:bodyPr>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just">
              <a:lnSpc>
                <a:spcPct val="90000"/>
              </a:lnSpc>
              <a:spcBef>
                <a:spcPct val="50000"/>
              </a:spcBef>
              <a:buFont typeface="Times" charset="0"/>
              <a:buNone/>
            </a:pPr>
            <a:r>
              <a:rPr lang="en-IE" sz="2000" dirty="0">
                <a:solidFill>
                  <a:schemeClr val="tx2"/>
                </a:solidFill>
                <a:latin typeface="+mn-lt"/>
              </a:rPr>
              <a:t>AND</a:t>
            </a:r>
            <a:endParaRPr lang="en-GB" sz="2000" dirty="0">
              <a:solidFill>
                <a:schemeClr val="tx2"/>
              </a:solidFill>
              <a:latin typeface="+mn-lt"/>
            </a:endParaRPr>
          </a:p>
        </p:txBody>
      </p:sp>
      <p:sp>
        <p:nvSpPr>
          <p:cNvPr id="919562" name="Text Box 10"/>
          <p:cNvSpPr txBox="1">
            <a:spLocks noChangeArrowheads="1"/>
          </p:cNvSpPr>
          <p:nvPr/>
        </p:nvSpPr>
        <p:spPr bwMode="auto">
          <a:xfrm>
            <a:off x="1981200" y="2096929"/>
            <a:ext cx="5029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lIns="90000">
            <a:spAutoFit/>
          </a:bodyPr>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just">
              <a:lnSpc>
                <a:spcPct val="90000"/>
              </a:lnSpc>
              <a:spcBef>
                <a:spcPct val="50000"/>
              </a:spcBef>
              <a:buFont typeface="Times" charset="0"/>
              <a:buNone/>
            </a:pPr>
            <a:r>
              <a:rPr lang="en-IE" sz="2000" dirty="0">
                <a:solidFill>
                  <a:schemeClr val="tx2"/>
                </a:solidFill>
                <a:latin typeface="+mn-lt"/>
              </a:rPr>
              <a:t>I am having the thought that I am worthless</a:t>
            </a:r>
            <a:endParaRPr lang="en-GB" sz="2000" dirty="0">
              <a:solidFill>
                <a:schemeClr val="tx2"/>
              </a:solidFill>
              <a:latin typeface="+mn-lt"/>
            </a:endParaRPr>
          </a:p>
        </p:txBody>
      </p:sp>
      <p:sp>
        <p:nvSpPr>
          <p:cNvPr id="919563" name="Text Box 11"/>
          <p:cNvSpPr txBox="1">
            <a:spLocks noChangeArrowheads="1"/>
          </p:cNvSpPr>
          <p:nvPr/>
        </p:nvSpPr>
        <p:spPr bwMode="auto">
          <a:xfrm>
            <a:off x="1600200" y="5105400"/>
            <a:ext cx="6248400" cy="80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lIns="90000">
            <a:spAutoFit/>
          </a:bodyPr>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ctr">
              <a:lnSpc>
                <a:spcPct val="90000"/>
              </a:lnSpc>
              <a:spcBef>
                <a:spcPct val="50000"/>
              </a:spcBef>
              <a:buFont typeface="Times" charset="0"/>
              <a:buNone/>
            </a:pPr>
            <a:r>
              <a:rPr lang="en-IE" sz="2000" dirty="0">
                <a:solidFill>
                  <a:schemeClr val="tx2"/>
                </a:solidFill>
                <a:latin typeface="+mn-lt"/>
              </a:rPr>
              <a:t>I am having the feeling that I am worthless </a:t>
            </a:r>
            <a:endParaRPr lang="en-IE" sz="2000" dirty="0" smtClean="0">
              <a:solidFill>
                <a:schemeClr val="tx2"/>
              </a:solidFill>
              <a:latin typeface="+mn-lt"/>
            </a:endParaRPr>
          </a:p>
          <a:p>
            <a:pPr algn="ctr">
              <a:lnSpc>
                <a:spcPct val="90000"/>
              </a:lnSpc>
              <a:spcBef>
                <a:spcPct val="50000"/>
              </a:spcBef>
              <a:buFont typeface="Times" charset="0"/>
              <a:buNone/>
            </a:pPr>
            <a:r>
              <a:rPr lang="en-IE" sz="2000" dirty="0" smtClean="0">
                <a:solidFill>
                  <a:schemeClr val="tx2"/>
                </a:solidFill>
                <a:latin typeface="+mn-lt"/>
              </a:rPr>
              <a:t>right </a:t>
            </a:r>
            <a:r>
              <a:rPr lang="en-IE" sz="2000" dirty="0">
                <a:solidFill>
                  <a:schemeClr val="tx2"/>
                </a:solidFill>
                <a:latin typeface="+mn-lt"/>
              </a:rPr>
              <a:t>now</a:t>
            </a:r>
            <a:endParaRPr lang="en-GB" sz="2000" dirty="0">
              <a:solidFill>
                <a:schemeClr val="tx2"/>
              </a:solidFill>
              <a:latin typeface="+mn-lt"/>
            </a:endParaRPr>
          </a:p>
        </p:txBody>
      </p:sp>
      <p:sp>
        <p:nvSpPr>
          <p:cNvPr id="919564" name="WordArt 12"/>
          <p:cNvSpPr>
            <a:spLocks noChangeArrowheads="1" noChangeShapeType="1" noTextEdit="1"/>
          </p:cNvSpPr>
          <p:nvPr/>
        </p:nvSpPr>
        <p:spPr bwMode="auto">
          <a:xfrm>
            <a:off x="3657600" y="2209800"/>
            <a:ext cx="1654175" cy="1098550"/>
          </a:xfrm>
          <a:prstGeom prst="rect">
            <a:avLst/>
          </a:prstGeom>
        </p:spPr>
        <p:txBody>
          <a:bodyPr wrap="none" fromWordArt="1">
            <a:prstTxWarp prst="textSlantUp">
              <a:avLst>
                <a:gd name="adj" fmla="val 32056"/>
              </a:avLst>
            </a:prstTxWarp>
          </a:bodyPr>
          <a:lstStyle/>
          <a:p>
            <a:pPr algn="ctr"/>
            <a:r>
              <a:rPr lang="en-US" sz="48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rPr>
              <a:t>Fusion</a:t>
            </a:r>
          </a:p>
        </p:txBody>
      </p:sp>
      <p:sp>
        <p:nvSpPr>
          <p:cNvPr id="919565" name="WordArt 13"/>
          <p:cNvSpPr>
            <a:spLocks noChangeArrowheads="1" noChangeShapeType="1" noTextEdit="1"/>
          </p:cNvSpPr>
          <p:nvPr/>
        </p:nvSpPr>
        <p:spPr bwMode="auto">
          <a:xfrm>
            <a:off x="304800" y="1117600"/>
            <a:ext cx="2498725" cy="1244600"/>
          </a:xfrm>
          <a:prstGeom prst="rect">
            <a:avLst/>
          </a:prstGeom>
        </p:spPr>
        <p:txBody>
          <a:bodyPr wrap="none" fromWordArt="1">
            <a:prstTxWarp prst="textSlantUp">
              <a:avLst>
                <a:gd name="adj" fmla="val 32056"/>
              </a:avLst>
            </a:prstTxWarp>
          </a:bodyPr>
          <a:lstStyle/>
          <a:p>
            <a:pPr algn="ctr"/>
            <a:r>
              <a:rPr lang="en-US" sz="5400" kern="10" dirty="0" err="1">
                <a:ln w="9525">
                  <a:solidFill>
                    <a:srgbClr val="CC99FF"/>
                  </a:solidFill>
                  <a:round/>
                  <a:headEnd/>
                  <a:tailEnd/>
                </a:ln>
                <a:solidFill>
                  <a:srgbClr val="7030A0"/>
                </a:solidFill>
                <a:effectLst>
                  <a:outerShdw dist="53882" dir="2700000" algn="ctr" rotWithShape="0">
                    <a:srgbClr val="9999FF">
                      <a:alpha val="74997"/>
                    </a:srgbClr>
                  </a:outerShdw>
                </a:effectLst>
              </a:rPr>
              <a:t>Defusion</a:t>
            </a:r>
            <a:endParaRPr lang="en-US" sz="5400" kern="10" dirty="0">
              <a:ln w="9525">
                <a:solidFill>
                  <a:srgbClr val="CC99FF"/>
                </a:solidFill>
                <a:round/>
                <a:headEnd/>
                <a:tailEnd/>
              </a:ln>
              <a:solidFill>
                <a:srgbClr val="7030A0"/>
              </a:solidFill>
              <a:effectLst>
                <a:outerShdw dist="53882" dir="2700000" algn="ctr" rotWithShape="0">
                  <a:srgbClr val="9999FF">
                    <a:alpha val="74997"/>
                  </a:srgbClr>
                </a:outerShdw>
              </a:effectLst>
            </a:endParaRPr>
          </a:p>
        </p:txBody>
      </p:sp>
      <p:sp>
        <p:nvSpPr>
          <p:cNvPr id="2" name="Title 1"/>
          <p:cNvSpPr>
            <a:spLocks noGrp="1"/>
          </p:cNvSpPr>
          <p:nvPr>
            <p:ph type="title" idx="4294967295"/>
          </p:nvPr>
        </p:nvSpPr>
        <p:spPr>
          <a:xfrm>
            <a:off x="655637" y="88900"/>
            <a:ext cx="7756525" cy="1054100"/>
          </a:xfrm>
        </p:spPr>
        <p:txBody>
          <a:bodyPr/>
          <a:lstStyle/>
          <a:p>
            <a:r>
              <a:rPr lang="en-US" dirty="0" err="1" smtClean="0"/>
              <a:t>Defusion</a:t>
            </a:r>
            <a:endParaRPr lang="en-US" dirty="0"/>
          </a:p>
        </p:txBody>
      </p:sp>
    </p:spTree>
    <p:extLst>
      <p:ext uri="{BB962C8B-B14F-4D97-AF65-F5344CB8AC3E}">
        <p14:creationId xmlns:p14="http://schemas.microsoft.com/office/powerpoint/2010/main" xmlns="" val="226284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19559"/>
                                        </p:tgtEl>
                                        <p:attrNameLst>
                                          <p:attrName>style.visibility</p:attrName>
                                        </p:attrNameLst>
                                      </p:cBhvr>
                                      <p:to>
                                        <p:strVal val="visible"/>
                                      </p:to>
                                    </p:set>
                                    <p:anim calcmode="lin" valueType="num">
                                      <p:cBhvr>
                                        <p:cTn id="7" dur="500" fill="hold"/>
                                        <p:tgtEl>
                                          <p:spTgt spid="919559"/>
                                        </p:tgtEl>
                                        <p:attrNameLst>
                                          <p:attrName>ppt_w</p:attrName>
                                        </p:attrNameLst>
                                      </p:cBhvr>
                                      <p:tavLst>
                                        <p:tav tm="0">
                                          <p:val>
                                            <p:fltVal val="0"/>
                                          </p:val>
                                        </p:tav>
                                        <p:tav tm="100000">
                                          <p:val>
                                            <p:strVal val="#ppt_w"/>
                                          </p:val>
                                        </p:tav>
                                      </p:tavLst>
                                    </p:anim>
                                    <p:anim calcmode="lin" valueType="num">
                                      <p:cBhvr>
                                        <p:cTn id="8" dur="500" fill="hold"/>
                                        <p:tgtEl>
                                          <p:spTgt spid="91955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19555">
                                            <p:txEl>
                                              <p:pRg st="0" end="0"/>
                                            </p:txEl>
                                          </p:spTgt>
                                        </p:tgtEl>
                                        <p:attrNameLst>
                                          <p:attrName>style.visibility</p:attrName>
                                        </p:attrNameLst>
                                      </p:cBhvr>
                                      <p:to>
                                        <p:strVal val="visible"/>
                                      </p:to>
                                    </p:set>
                                    <p:animEffect transition="in" filter="wipe(left)">
                                      <p:cBhvr>
                                        <p:cTn id="12" dur="500"/>
                                        <p:tgtEl>
                                          <p:spTgt spid="919555">
                                            <p:txEl>
                                              <p:pRg st="0" end="0"/>
                                            </p:txEl>
                                          </p:spTgt>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19555">
                                            <p:txEl>
                                              <p:pRg st="1" end="1"/>
                                            </p:txEl>
                                          </p:spTgt>
                                        </p:tgtEl>
                                        <p:attrNameLst>
                                          <p:attrName>style.visibility</p:attrName>
                                        </p:attrNameLst>
                                      </p:cBhvr>
                                      <p:to>
                                        <p:strVal val="visible"/>
                                      </p:to>
                                    </p:set>
                                    <p:animEffect transition="in" filter="wipe(left)">
                                      <p:cBhvr>
                                        <p:cTn id="16" dur="500"/>
                                        <p:tgtEl>
                                          <p:spTgt spid="919555">
                                            <p:txEl>
                                              <p:pRg st="1" end="1"/>
                                            </p:txEl>
                                          </p:spTgt>
                                        </p:tgtEl>
                                      </p:cBhvr>
                                    </p:animEffect>
                                  </p:childTnLst>
                                </p:cTn>
                              </p:par>
                            </p:childTnLst>
                          </p:cTn>
                        </p:par>
                        <p:par>
                          <p:cTn id="17" fill="hold" nodeType="afterGroup">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919560"/>
                                        </p:tgtEl>
                                        <p:attrNameLst>
                                          <p:attrName>style.visibility</p:attrName>
                                        </p:attrNameLst>
                                      </p:cBhvr>
                                      <p:to>
                                        <p:strVal val="visible"/>
                                      </p:to>
                                    </p:set>
                                    <p:anim calcmode="lin" valueType="num">
                                      <p:cBhvr>
                                        <p:cTn id="20" dur="500" fill="hold"/>
                                        <p:tgtEl>
                                          <p:spTgt spid="919560"/>
                                        </p:tgtEl>
                                        <p:attrNameLst>
                                          <p:attrName>ppt_w</p:attrName>
                                        </p:attrNameLst>
                                      </p:cBhvr>
                                      <p:tavLst>
                                        <p:tav tm="0">
                                          <p:val>
                                            <p:fltVal val="0"/>
                                          </p:val>
                                        </p:tav>
                                        <p:tav tm="100000">
                                          <p:val>
                                            <p:strVal val="#ppt_w"/>
                                          </p:val>
                                        </p:tav>
                                      </p:tavLst>
                                    </p:anim>
                                    <p:anim calcmode="lin" valueType="num">
                                      <p:cBhvr>
                                        <p:cTn id="21" dur="500" fill="hold"/>
                                        <p:tgtEl>
                                          <p:spTgt spid="919560"/>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19561"/>
                                        </p:tgtEl>
                                        <p:attrNameLst>
                                          <p:attrName>style.visibility</p:attrName>
                                        </p:attrNameLst>
                                      </p:cBhvr>
                                      <p:to>
                                        <p:strVal val="visible"/>
                                      </p:to>
                                    </p:set>
                                    <p:animEffect transition="in" filter="wipe(left)">
                                      <p:cBhvr>
                                        <p:cTn id="25" dur="500"/>
                                        <p:tgtEl>
                                          <p:spTgt spid="919561"/>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19556">
                                            <p:txEl>
                                              <p:pRg st="0" end="0"/>
                                            </p:txEl>
                                          </p:spTgt>
                                        </p:tgtEl>
                                        <p:attrNameLst>
                                          <p:attrName>style.visibility</p:attrName>
                                        </p:attrNameLst>
                                      </p:cBhvr>
                                      <p:to>
                                        <p:strVal val="visible"/>
                                      </p:to>
                                    </p:set>
                                    <p:animEffect transition="in" filter="wipe(left)">
                                      <p:cBhvr>
                                        <p:cTn id="29" dur="500"/>
                                        <p:tgtEl>
                                          <p:spTgt spid="919556">
                                            <p:txEl>
                                              <p:pRg st="0" end="0"/>
                                            </p:txEl>
                                          </p:spTgt>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19556">
                                            <p:txEl>
                                              <p:pRg st="1" end="1"/>
                                            </p:txEl>
                                          </p:spTgt>
                                        </p:tgtEl>
                                        <p:attrNameLst>
                                          <p:attrName>style.visibility</p:attrName>
                                        </p:attrNameLst>
                                      </p:cBhvr>
                                      <p:to>
                                        <p:strVal val="visible"/>
                                      </p:to>
                                    </p:set>
                                    <p:animEffect transition="in" filter="wipe(left)">
                                      <p:cBhvr>
                                        <p:cTn id="33" dur="500"/>
                                        <p:tgtEl>
                                          <p:spTgt spid="919556">
                                            <p:txEl>
                                              <p:pRg st="1" end="1"/>
                                            </p:txEl>
                                          </p:spTgt>
                                        </p:tgtEl>
                                      </p:cBhvr>
                                    </p:animEffect>
                                  </p:childTnLst>
                                </p:cTn>
                              </p:par>
                            </p:childTnLst>
                          </p:cTn>
                        </p:par>
                        <p:par>
                          <p:cTn id="34" fill="hold" nodeType="afterGroup">
                            <p:stCondLst>
                              <p:cond delay="3500"/>
                            </p:stCondLst>
                            <p:childTnLst>
                              <p:par>
                                <p:cTn id="35" presetID="9" presetClass="entr" presetSubtype="0" fill="hold" grpId="0" nodeType="afterEffect">
                                  <p:stCondLst>
                                    <p:cond delay="0"/>
                                  </p:stCondLst>
                                  <p:childTnLst>
                                    <p:set>
                                      <p:cBhvr>
                                        <p:cTn id="36" dur="1" fill="hold">
                                          <p:stCondLst>
                                            <p:cond delay="0"/>
                                          </p:stCondLst>
                                        </p:cTn>
                                        <p:tgtEl>
                                          <p:spTgt spid="919564"/>
                                        </p:tgtEl>
                                        <p:attrNameLst>
                                          <p:attrName>style.visibility</p:attrName>
                                        </p:attrNameLst>
                                      </p:cBhvr>
                                      <p:to>
                                        <p:strVal val="visible"/>
                                      </p:to>
                                    </p:set>
                                    <p:animEffect transition="in" filter="dissolve">
                                      <p:cBhvr>
                                        <p:cTn id="37" dur="500"/>
                                        <p:tgtEl>
                                          <p:spTgt spid="919564"/>
                                        </p:tgtEl>
                                      </p:cBhvr>
                                    </p:animEffect>
                                  </p:childTnLst>
                                  <p:subTnLst>
                                    <p:set>
                                      <p:cBhvr override="childStyle">
                                        <p:cTn dur="1" fill="hold" display="0" masterRel="nextClick" afterEffect="1"/>
                                        <p:tgtEl>
                                          <p:spTgt spid="919564"/>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19554"/>
                                        </p:tgtEl>
                                        <p:attrNameLst>
                                          <p:attrName>style.visibility</p:attrName>
                                        </p:attrNameLst>
                                      </p:cBhvr>
                                      <p:to>
                                        <p:strVal val="visible"/>
                                      </p:to>
                                    </p:set>
                                    <p:anim calcmode="lin" valueType="num">
                                      <p:cBhvr>
                                        <p:cTn id="42" dur="500" fill="hold"/>
                                        <p:tgtEl>
                                          <p:spTgt spid="919554"/>
                                        </p:tgtEl>
                                        <p:attrNameLst>
                                          <p:attrName>ppt_w</p:attrName>
                                        </p:attrNameLst>
                                      </p:cBhvr>
                                      <p:tavLst>
                                        <p:tav tm="0">
                                          <p:val>
                                            <p:fltVal val="0"/>
                                          </p:val>
                                        </p:tav>
                                        <p:tav tm="100000">
                                          <p:val>
                                            <p:strVal val="#ppt_w"/>
                                          </p:val>
                                        </p:tav>
                                      </p:tavLst>
                                    </p:anim>
                                    <p:anim calcmode="lin" valueType="num">
                                      <p:cBhvr>
                                        <p:cTn id="43" dur="500" fill="hold"/>
                                        <p:tgtEl>
                                          <p:spTgt spid="919554"/>
                                        </p:tgtEl>
                                        <p:attrNameLst>
                                          <p:attrName>ppt_h</p:attrName>
                                        </p:attrNameLst>
                                      </p:cBhvr>
                                      <p:tavLst>
                                        <p:tav tm="0">
                                          <p:val>
                                            <p:fltVal val="0"/>
                                          </p:val>
                                        </p:tav>
                                        <p:tav tm="100000">
                                          <p:val>
                                            <p:strVal val="#ppt_h"/>
                                          </p:val>
                                        </p:tav>
                                      </p:tavLst>
                                    </p:anim>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919557"/>
                                        </p:tgtEl>
                                        <p:attrNameLst>
                                          <p:attrName>style.visibility</p:attrName>
                                        </p:attrNameLst>
                                      </p:cBhvr>
                                      <p:to>
                                        <p:strVal val="visible"/>
                                      </p:to>
                                    </p:set>
                                    <p:animEffect transition="in" filter="dissolve">
                                      <p:cBhvr>
                                        <p:cTn id="47" dur="500"/>
                                        <p:tgtEl>
                                          <p:spTgt spid="919557"/>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919558"/>
                                        </p:tgtEl>
                                        <p:attrNameLst>
                                          <p:attrName>style.visibility</p:attrName>
                                        </p:attrNameLst>
                                      </p:cBhvr>
                                      <p:to>
                                        <p:strVal val="visible"/>
                                      </p:to>
                                    </p:set>
                                    <p:animEffect transition="in" filter="dissolve">
                                      <p:cBhvr>
                                        <p:cTn id="51" dur="500"/>
                                        <p:tgtEl>
                                          <p:spTgt spid="91955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919562"/>
                                        </p:tgtEl>
                                        <p:attrNameLst>
                                          <p:attrName>style.visibility</p:attrName>
                                        </p:attrNameLst>
                                      </p:cBhvr>
                                      <p:to>
                                        <p:strVal val="visible"/>
                                      </p:to>
                                    </p:set>
                                    <p:animEffect transition="in" filter="dissolve">
                                      <p:cBhvr>
                                        <p:cTn id="56" dur="500"/>
                                        <p:tgtEl>
                                          <p:spTgt spid="91956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919563"/>
                                        </p:tgtEl>
                                        <p:attrNameLst>
                                          <p:attrName>style.visibility</p:attrName>
                                        </p:attrNameLst>
                                      </p:cBhvr>
                                      <p:to>
                                        <p:strVal val="visible"/>
                                      </p:to>
                                    </p:set>
                                    <p:animEffect transition="in" filter="dissolve">
                                      <p:cBhvr>
                                        <p:cTn id="61" dur="500"/>
                                        <p:tgtEl>
                                          <p:spTgt spid="919563"/>
                                        </p:tgtEl>
                                      </p:cBhvr>
                                    </p:animEffect>
                                  </p:childTnLst>
                                </p:cTn>
                              </p:par>
                            </p:childTnLst>
                          </p:cTn>
                        </p:par>
                        <p:par>
                          <p:cTn id="62" fill="hold" nodeType="afterGroup">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919565"/>
                                        </p:tgtEl>
                                        <p:attrNameLst>
                                          <p:attrName>style.visibility</p:attrName>
                                        </p:attrNameLst>
                                      </p:cBhvr>
                                      <p:to>
                                        <p:strVal val="visible"/>
                                      </p:to>
                                    </p:set>
                                    <p:animEffect transition="in" filter="dissolve">
                                      <p:cBhvr>
                                        <p:cTn id="65" dur="500"/>
                                        <p:tgtEl>
                                          <p:spTgt spid="919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4" grpId="0" animBg="1"/>
      <p:bldP spid="919555" grpId="0" build="p" autoUpdateAnimBg="0" advAuto="0"/>
      <p:bldP spid="919556" grpId="0" build="p" autoUpdateAnimBg="0" advAuto="0"/>
      <p:bldP spid="919557" grpId="0"/>
      <p:bldP spid="919558" grpId="0"/>
      <p:bldP spid="919559" grpId="0" animBg="1"/>
      <p:bldP spid="919560" grpId="0" animBg="1"/>
      <p:bldP spid="919561" grpId="0" autoUpdateAnimBg="0"/>
      <p:bldP spid="919562" grpId="0" autoUpdateAnimBg="0"/>
      <p:bldP spid="919563" grpId="0" autoUpdateAnimBg="0"/>
      <p:bldP spid="919564" grpId="0" animBg="1"/>
      <p:bldP spid="91956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607"/>
            <a:ext cx="8229600" cy="1066800"/>
          </a:xfrm>
        </p:spPr>
        <p:txBody>
          <a:bodyPr>
            <a:normAutofit/>
          </a:bodyPr>
          <a:lstStyle/>
          <a:p>
            <a:r>
              <a:rPr lang="en-US" b="1" dirty="0" smtClean="0"/>
              <a:t>Usefulness, and A Few Examples</a:t>
            </a:r>
            <a:endParaRPr lang="en-US" b="1" dirty="0"/>
          </a:p>
        </p:txBody>
      </p:sp>
      <p:sp>
        <p:nvSpPr>
          <p:cNvPr id="3" name="Content Placeholder 2"/>
          <p:cNvSpPr>
            <a:spLocks noGrp="1"/>
          </p:cNvSpPr>
          <p:nvPr>
            <p:ph idx="1"/>
          </p:nvPr>
        </p:nvSpPr>
        <p:spPr>
          <a:xfrm>
            <a:off x="457200" y="1902372"/>
            <a:ext cx="8229600" cy="4325112"/>
          </a:xfrm>
        </p:spPr>
        <p:txBody>
          <a:bodyPr>
            <a:normAutofit lnSpcReduction="10000"/>
          </a:bodyPr>
          <a:lstStyle/>
          <a:p>
            <a:r>
              <a:rPr lang="en-US" dirty="0" smtClean="0"/>
              <a:t>Cognitive fusion: Hyperactive child who has the urge, “Get out of your seat” does so</a:t>
            </a:r>
          </a:p>
          <a:p>
            <a:r>
              <a:rPr lang="en-US" dirty="0" smtClean="0"/>
              <a:t>…or experiences the urge as “very annoying” and struggles with it</a:t>
            </a:r>
          </a:p>
          <a:p>
            <a:r>
              <a:rPr lang="en-US" dirty="0" smtClean="0"/>
              <a:t>If I am “a bully” I may act in ways consistent with that</a:t>
            </a:r>
          </a:p>
          <a:p>
            <a:pPr lvl="1"/>
            <a:r>
              <a:rPr lang="en-US" dirty="0" smtClean="0"/>
              <a:t>What behaviors support that self-concept?</a:t>
            </a:r>
          </a:p>
          <a:p>
            <a:r>
              <a:rPr lang="en-US" dirty="0" smtClean="0"/>
              <a:t>If I am “unlovable” I may act in ways consistent with that</a:t>
            </a:r>
          </a:p>
          <a:p>
            <a:pPr lvl="1"/>
            <a:r>
              <a:rPr lang="en-US" dirty="0" smtClean="0"/>
              <a:t>When do you act in ways that contradict that?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58372"/>
            <a:ext cx="7772400" cy="1362456"/>
          </a:xfrm>
        </p:spPr>
        <p:txBody>
          <a:bodyPr/>
          <a:lstStyle/>
          <a:p>
            <a:pPr algn="ctr"/>
            <a:r>
              <a:rPr lang="en-US" dirty="0" smtClean="0"/>
              <a:t>For Emotion Adventurers: You Are Here</a:t>
            </a:r>
            <a:endParaRPr lang="en-US" dirty="0"/>
          </a:p>
        </p:txBody>
      </p:sp>
      <p:sp>
        <p:nvSpPr>
          <p:cNvPr id="3" name="Text Placeholder 2"/>
          <p:cNvSpPr>
            <a:spLocks noGrp="1"/>
          </p:cNvSpPr>
          <p:nvPr>
            <p:ph type="body" idx="1"/>
          </p:nvPr>
        </p:nvSpPr>
        <p:spPr>
          <a:xfrm>
            <a:off x="152400" y="2659856"/>
            <a:ext cx="8839200" cy="1509712"/>
          </a:xfrm>
        </p:spPr>
        <p:txBody>
          <a:bodyPr>
            <a:noAutofit/>
          </a:bodyPr>
          <a:lstStyle/>
          <a:p>
            <a:pPr algn="ctr"/>
            <a:r>
              <a:rPr lang="en-US" sz="1800" dirty="0" smtClean="0"/>
              <a:t>My  First Name:________</a:t>
            </a:r>
          </a:p>
          <a:p>
            <a:pPr algn="ctr"/>
            <a:r>
              <a:rPr lang="en-US" sz="1800" dirty="0" smtClean="0"/>
              <a:t>I am (Four words to describe you):____________________</a:t>
            </a:r>
          </a:p>
          <a:p>
            <a:pPr algn="ctr"/>
            <a:r>
              <a:rPr lang="en-US" sz="1800" dirty="0" smtClean="0"/>
              <a:t>I am the (son/</a:t>
            </a:r>
            <a:r>
              <a:rPr lang="en-US" sz="1800" dirty="0" err="1" smtClean="0"/>
              <a:t>daugher</a:t>
            </a:r>
            <a:r>
              <a:rPr lang="en-US" sz="1800" dirty="0" smtClean="0"/>
              <a:t> of; brother/sister of, </a:t>
            </a:r>
            <a:r>
              <a:rPr lang="en-US" sz="1800" dirty="0" err="1" smtClean="0"/>
              <a:t>etc</a:t>
            </a:r>
            <a:r>
              <a:rPr lang="en-US" sz="1800" dirty="0" smtClean="0"/>
              <a:t>):________________________</a:t>
            </a:r>
          </a:p>
          <a:p>
            <a:pPr algn="ctr"/>
            <a:r>
              <a:rPr lang="en-US" sz="1800" dirty="0" smtClean="0"/>
              <a:t>I love:_____________________________________</a:t>
            </a:r>
          </a:p>
          <a:p>
            <a:pPr algn="ctr"/>
            <a:r>
              <a:rPr lang="en-US" sz="1800" dirty="0" smtClean="0"/>
              <a:t>I am excited by:_________________________________________</a:t>
            </a:r>
          </a:p>
          <a:p>
            <a:pPr algn="ctr"/>
            <a:r>
              <a:rPr lang="en-US" sz="1800" dirty="0" smtClean="0"/>
              <a:t>I need:_____________________________________________________</a:t>
            </a:r>
          </a:p>
          <a:p>
            <a:pPr algn="ctr"/>
            <a:r>
              <a:rPr lang="en-US" sz="1800" dirty="0" smtClean="0"/>
              <a:t>I give (to others):______________________________________________</a:t>
            </a:r>
          </a:p>
          <a:p>
            <a:pPr algn="ctr"/>
            <a:r>
              <a:rPr lang="en-US" sz="1800" dirty="0" smtClean="0"/>
              <a:t>I fear:</a:t>
            </a:r>
            <a:r>
              <a:rPr lang="en-US" sz="1800" b="1" dirty="0" smtClean="0"/>
              <a:t>________________________________________________</a:t>
            </a:r>
          </a:p>
          <a:p>
            <a:pPr algn="ctr"/>
            <a:r>
              <a:rPr lang="en-US" sz="1800" dirty="0" smtClean="0"/>
              <a:t>I wish I could:_______________________________________________</a:t>
            </a:r>
          </a:p>
          <a:p>
            <a:pPr algn="ctr"/>
            <a:r>
              <a:rPr lang="en-US" sz="1800" dirty="0" smtClean="0"/>
              <a:t>I live at:__________________________________________</a:t>
            </a:r>
          </a:p>
          <a:p>
            <a:pPr algn="ctr"/>
            <a:r>
              <a:rPr lang="en-US" sz="1800" dirty="0" smtClean="0"/>
              <a:t>My Last Name:________</a:t>
            </a:r>
          </a:p>
        </p:txBody>
      </p:sp>
    </p:spTree>
    <p:extLst>
      <p:ext uri="{BB962C8B-B14F-4D97-AF65-F5344CB8AC3E}">
        <p14:creationId xmlns="" xmlns:p14="http://schemas.microsoft.com/office/powerpoint/2010/main" val="5079164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086" y="399143"/>
            <a:ext cx="8229600" cy="1066800"/>
          </a:xfrm>
        </p:spPr>
        <p:txBody>
          <a:bodyPr/>
          <a:lstStyle/>
          <a:p>
            <a:r>
              <a:rPr lang="en-US" dirty="0" smtClean="0"/>
              <a:t>All the Words for Me</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282853629"/>
              </p:ext>
            </p:extLst>
          </p:nvPr>
        </p:nvGraphicFramePr>
        <p:xfrm>
          <a:off x="478969" y="1465943"/>
          <a:ext cx="8229600" cy="4992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a:extLst>
              <a:ext uri="{28A0092B-C50C-407E-A947-70E740481C1C}">
                <a14:useLocalDpi xmlns="" xmlns:a14="http://schemas.microsoft.com/office/drawing/2010/main" val="0"/>
              </a:ext>
            </a:extLst>
          </a:blip>
          <a:srcRect l="27699" t="13864" r="3968" b="8052"/>
          <a:stretch/>
        </p:blipFill>
        <p:spPr>
          <a:xfrm>
            <a:off x="3599543" y="4484914"/>
            <a:ext cx="1959428" cy="1949180"/>
          </a:xfrm>
          <a:prstGeom prst="flowChartConnector">
            <a:avLst/>
          </a:prstGeom>
        </p:spPr>
      </p:pic>
    </p:spTree>
    <p:extLst>
      <p:ext uri="{BB962C8B-B14F-4D97-AF65-F5344CB8AC3E}">
        <p14:creationId xmlns="" xmlns:p14="http://schemas.microsoft.com/office/powerpoint/2010/main" val="32421709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b="1" dirty="0" smtClean="0"/>
              <a:t>Watching the Storm from your Still Quiet Ship</a:t>
            </a:r>
            <a:endParaRPr lang="en-US" b="1" dirty="0"/>
          </a:p>
        </p:txBody>
      </p:sp>
      <p:pic>
        <p:nvPicPr>
          <p:cNvPr id="4" name="Picture 2" descr="http://t1.gstatic.com/images?q=tbn:ANd9GcRYjGNYYBLLIwstKaEZW_oSS5nAQMgmDLkXbnjpc8yM-JXc93Tesw"/>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12950" y="2584675"/>
            <a:ext cx="4798308" cy="35941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b="1" dirty="0" smtClean="0"/>
              <a:t>Watching the Storm from your Ship</a:t>
            </a:r>
            <a:endParaRPr lang="en-US" b="1" dirty="0"/>
          </a:p>
        </p:txBody>
      </p:sp>
      <p:sp>
        <p:nvSpPr>
          <p:cNvPr id="3" name="Content Placeholder 2"/>
          <p:cNvSpPr>
            <a:spLocks noGrp="1"/>
          </p:cNvSpPr>
          <p:nvPr>
            <p:ph idx="1"/>
          </p:nvPr>
        </p:nvSpPr>
        <p:spPr>
          <a:xfrm>
            <a:off x="457200" y="1939159"/>
            <a:ext cx="8229600" cy="4325112"/>
          </a:xfrm>
        </p:spPr>
        <p:txBody>
          <a:bodyPr>
            <a:normAutofit fontScale="92500" lnSpcReduction="10000"/>
          </a:bodyPr>
          <a:lstStyle/>
          <a:p>
            <a:r>
              <a:rPr lang="en-US" i="1" dirty="0" smtClean="0"/>
              <a:t>When you are angry, close your eyes, and imagine you are in a </a:t>
            </a:r>
            <a:r>
              <a:rPr lang="en-US" i="1" dirty="0" err="1" smtClean="0"/>
              <a:t>treehouse</a:t>
            </a:r>
            <a:r>
              <a:rPr lang="en-US" i="1" dirty="0" smtClean="0"/>
              <a:t>.  Outside the window of your </a:t>
            </a:r>
            <a:r>
              <a:rPr lang="en-US" i="1" dirty="0" err="1" smtClean="0"/>
              <a:t>treehouse</a:t>
            </a:r>
            <a:r>
              <a:rPr lang="en-US" i="1" dirty="0" smtClean="0"/>
              <a:t> is the sky, and it is stormy.  Your feelings and thoughts are the </a:t>
            </a:r>
            <a:r>
              <a:rPr lang="en-US" i="1" dirty="0" err="1" smtClean="0"/>
              <a:t>stormclouds</a:t>
            </a:r>
            <a:r>
              <a:rPr lang="en-US" i="1" dirty="0" smtClean="0"/>
              <a:t> – you can watch them safely from inside your </a:t>
            </a:r>
            <a:r>
              <a:rPr lang="en-US" i="1" dirty="0" err="1" smtClean="0"/>
              <a:t>treehouse</a:t>
            </a:r>
            <a:r>
              <a:rPr lang="en-US" i="1" dirty="0" smtClean="0"/>
              <a:t>.  You are high up in the tree, so you are close to them, but you far enough away to be safe in the </a:t>
            </a:r>
            <a:r>
              <a:rPr lang="en-US" i="1" dirty="0" err="1" smtClean="0"/>
              <a:t>treehouse</a:t>
            </a:r>
            <a:r>
              <a:rPr lang="en-US" i="1" dirty="0" smtClean="0"/>
              <a:t>.  Watch what they do outside the window.  What do they look like?  Are they moving slowly or quickly?  Is there lightning? Thunder?  Rain?  Let me know how they move, and when they come and go.</a:t>
            </a:r>
            <a:endParaRPr lang="en-US" i="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43000" y="457200"/>
            <a:ext cx="7004931" cy="6100128"/>
          </a:xfrm>
          <a:prstGeom prst="rect">
            <a:avLst/>
          </a:prstGeom>
        </p:spPr>
      </p:pic>
    </p:spTree>
    <p:extLst>
      <p:ext uri="{BB962C8B-B14F-4D97-AF65-F5344CB8AC3E}">
        <p14:creationId xmlns="" xmlns:p14="http://schemas.microsoft.com/office/powerpoint/2010/main" val="15948546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 y="362855"/>
            <a:ext cx="8229600" cy="1066800"/>
          </a:xfrm>
        </p:spPr>
        <p:txBody>
          <a:bodyPr/>
          <a:lstStyle/>
          <a:p>
            <a:r>
              <a:rPr lang="en-US" dirty="0" smtClean="0"/>
              <a:t>The Ways of Being Worksheet</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23461803"/>
              </p:ext>
            </p:extLst>
          </p:nvPr>
        </p:nvGraphicFramePr>
        <p:xfrm>
          <a:off x="457200" y="1756682"/>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extLst>
              <a:ext uri="{28A0092B-C50C-407E-A947-70E740481C1C}">
                <a14:useLocalDpi xmlns="" xmlns:a14="http://schemas.microsoft.com/office/drawing/2010/main" val="0"/>
              </a:ext>
            </a:extLst>
          </a:blip>
          <a:srcRect l="46897" t="27513" r="9647" b="38413"/>
          <a:stretch/>
        </p:blipFill>
        <p:spPr>
          <a:xfrm>
            <a:off x="3374571" y="3440750"/>
            <a:ext cx="2525486" cy="2640282"/>
          </a:xfrm>
          <a:prstGeom prst="flowChartConnector">
            <a:avLst/>
          </a:prstGeom>
        </p:spPr>
      </p:pic>
    </p:spTree>
    <p:extLst>
      <p:ext uri="{BB962C8B-B14F-4D97-AF65-F5344CB8AC3E}">
        <p14:creationId xmlns="" xmlns:p14="http://schemas.microsoft.com/office/powerpoint/2010/main" val="3293974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Children, Teens &amp; Parents Suffer, too</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What happens from an RFT perspective</a:t>
            </a:r>
            <a:endParaRPr lang="en-US" dirty="0"/>
          </a:p>
        </p:txBody>
      </p:sp>
      <p:pic>
        <p:nvPicPr>
          <p:cNvPr id="5" name="Picture 4" descr="kid at wall.jpg"/>
          <p:cNvPicPr>
            <a:picLocks noChangeAspect="1"/>
          </p:cNvPicPr>
          <p:nvPr/>
        </p:nvPicPr>
        <p:blipFill>
          <a:blip r:embed="rId2"/>
          <a:stretch>
            <a:fillRect/>
          </a:stretch>
        </p:blipFill>
        <p:spPr>
          <a:xfrm>
            <a:off x="3429870" y="3258589"/>
            <a:ext cx="2506473" cy="1879855"/>
          </a:xfrm>
          <a:prstGeom prst="rect">
            <a:avLst/>
          </a:prstGeom>
        </p:spPr>
      </p:pic>
      <p:sp>
        <p:nvSpPr>
          <p:cNvPr id="6" name="TextBox 5"/>
          <p:cNvSpPr txBox="1"/>
          <p:nvPr/>
        </p:nvSpPr>
        <p:spPr>
          <a:xfrm>
            <a:off x="1103086" y="2438400"/>
            <a:ext cx="1561646" cy="369332"/>
          </a:xfrm>
          <a:prstGeom prst="rect">
            <a:avLst/>
          </a:prstGeom>
          <a:noFill/>
        </p:spPr>
        <p:txBody>
          <a:bodyPr wrap="none" rtlCol="0">
            <a:spAutoFit/>
          </a:bodyPr>
          <a:lstStyle/>
          <a:p>
            <a:r>
              <a:rPr lang="en-US" dirty="0" smtClean="0"/>
              <a:t>I am a fighter</a:t>
            </a:r>
            <a:endParaRPr lang="en-US" dirty="0"/>
          </a:p>
        </p:txBody>
      </p:sp>
      <p:sp>
        <p:nvSpPr>
          <p:cNvPr id="7" name="TextBox 6"/>
          <p:cNvSpPr txBox="1"/>
          <p:nvPr/>
        </p:nvSpPr>
        <p:spPr>
          <a:xfrm>
            <a:off x="7199086" y="3258589"/>
            <a:ext cx="1606530" cy="646331"/>
          </a:xfrm>
          <a:prstGeom prst="rect">
            <a:avLst/>
          </a:prstGeom>
          <a:noFill/>
        </p:spPr>
        <p:txBody>
          <a:bodyPr wrap="none" rtlCol="0">
            <a:spAutoFit/>
          </a:bodyPr>
          <a:lstStyle/>
          <a:p>
            <a:r>
              <a:rPr lang="en-US" dirty="0" smtClean="0"/>
              <a:t>I make </a:t>
            </a:r>
          </a:p>
          <a:p>
            <a:r>
              <a:rPr lang="en-US" dirty="0" smtClean="0"/>
              <a:t>crappy grades</a:t>
            </a:r>
            <a:endParaRPr lang="en-US" dirty="0"/>
          </a:p>
        </p:txBody>
      </p:sp>
      <p:sp>
        <p:nvSpPr>
          <p:cNvPr id="8" name="TextBox 7"/>
          <p:cNvSpPr txBox="1"/>
          <p:nvPr/>
        </p:nvSpPr>
        <p:spPr>
          <a:xfrm>
            <a:off x="505914" y="4470400"/>
            <a:ext cx="1901483" cy="369332"/>
          </a:xfrm>
          <a:prstGeom prst="rect">
            <a:avLst/>
          </a:prstGeom>
          <a:noFill/>
        </p:spPr>
        <p:txBody>
          <a:bodyPr wrap="none" rtlCol="0">
            <a:spAutoFit/>
          </a:bodyPr>
          <a:lstStyle/>
          <a:p>
            <a:r>
              <a:rPr lang="en-US" dirty="0" smtClean="0"/>
              <a:t>I have no friends</a:t>
            </a:r>
            <a:endParaRPr lang="en-US" dirty="0"/>
          </a:p>
        </p:txBody>
      </p:sp>
      <p:sp>
        <p:nvSpPr>
          <p:cNvPr id="9" name="TextBox 8"/>
          <p:cNvSpPr txBox="1"/>
          <p:nvPr/>
        </p:nvSpPr>
        <p:spPr>
          <a:xfrm>
            <a:off x="6480694" y="5667045"/>
            <a:ext cx="2031325" cy="369332"/>
          </a:xfrm>
          <a:prstGeom prst="rect">
            <a:avLst/>
          </a:prstGeom>
          <a:noFill/>
        </p:spPr>
        <p:txBody>
          <a:bodyPr wrap="none" rtlCol="0">
            <a:spAutoFit/>
          </a:bodyPr>
          <a:lstStyle/>
          <a:p>
            <a:r>
              <a:rPr lang="en-US" dirty="0" smtClean="0"/>
              <a:t>I make mom mad	</a:t>
            </a:r>
            <a:endParaRPr lang="en-US" dirty="0"/>
          </a:p>
        </p:txBody>
      </p:sp>
      <p:sp>
        <p:nvSpPr>
          <p:cNvPr id="10" name="TextBox 9"/>
          <p:cNvSpPr txBox="1"/>
          <p:nvPr/>
        </p:nvSpPr>
        <p:spPr>
          <a:xfrm>
            <a:off x="2235200" y="5845237"/>
            <a:ext cx="2178802" cy="369332"/>
          </a:xfrm>
          <a:prstGeom prst="rect">
            <a:avLst/>
          </a:prstGeom>
          <a:noFill/>
        </p:spPr>
        <p:txBody>
          <a:bodyPr wrap="none" rtlCol="0">
            <a:spAutoFit/>
          </a:bodyPr>
          <a:lstStyle/>
          <a:p>
            <a:r>
              <a:rPr lang="en-US" dirty="0" smtClean="0"/>
              <a:t>I make dad worried</a:t>
            </a:r>
            <a:endParaRPr lang="en-US" dirty="0"/>
          </a:p>
        </p:txBody>
      </p:sp>
      <p:sp>
        <p:nvSpPr>
          <p:cNvPr id="11" name="TextBox 10"/>
          <p:cNvSpPr txBox="1"/>
          <p:nvPr/>
        </p:nvSpPr>
        <p:spPr>
          <a:xfrm>
            <a:off x="5573486" y="2438400"/>
            <a:ext cx="1428596" cy="369332"/>
          </a:xfrm>
          <a:prstGeom prst="rect">
            <a:avLst/>
          </a:prstGeom>
          <a:noFill/>
        </p:spPr>
        <p:txBody>
          <a:bodyPr wrap="none" rtlCol="0">
            <a:spAutoFit/>
          </a:bodyPr>
          <a:lstStyle/>
          <a:p>
            <a:r>
              <a:rPr lang="en-US" dirty="0" smtClean="0"/>
              <a:t>I am broken</a:t>
            </a:r>
            <a:endParaRPr lang="en-US" dirty="0"/>
          </a:p>
        </p:txBody>
      </p:sp>
      <p:cxnSp>
        <p:nvCxnSpPr>
          <p:cNvPr id="13" name="Straight Arrow Connector 12"/>
          <p:cNvCxnSpPr/>
          <p:nvPr/>
        </p:nvCxnSpPr>
        <p:spPr>
          <a:xfrm flipH="1" flipV="1">
            <a:off x="1857829" y="2807732"/>
            <a:ext cx="1248228" cy="1024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183086" y="3831771"/>
            <a:ext cx="1016000" cy="638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106057" y="5254171"/>
            <a:ext cx="696686" cy="591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3"/>
          </p:cNvCxnSpPr>
          <p:nvPr/>
        </p:nvCxnSpPr>
        <p:spPr>
          <a:xfrm flipH="1">
            <a:off x="2407397" y="4655066"/>
            <a:ext cx="8498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1"/>
          </p:cNvCxnSpPr>
          <p:nvPr/>
        </p:nvCxnSpPr>
        <p:spPr>
          <a:xfrm>
            <a:off x="5377608" y="5260645"/>
            <a:ext cx="1103086" cy="591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065486" y="2807732"/>
            <a:ext cx="609600" cy="269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57274" y="2206171"/>
            <a:ext cx="907621" cy="369332"/>
          </a:xfrm>
          <a:prstGeom prst="rect">
            <a:avLst/>
          </a:prstGeom>
          <a:noFill/>
        </p:spPr>
        <p:txBody>
          <a:bodyPr wrap="none" rtlCol="0">
            <a:spAutoFit/>
          </a:bodyPr>
          <a:lstStyle/>
          <a:p>
            <a:r>
              <a:rPr lang="en-US" dirty="0"/>
              <a:t>I</a:t>
            </a:r>
            <a:r>
              <a:rPr lang="en-US" dirty="0" smtClean="0"/>
              <a:t> touch</a:t>
            </a:r>
            <a:endParaRPr lang="en-US" dirty="0"/>
          </a:p>
        </p:txBody>
      </p:sp>
      <p:sp>
        <p:nvSpPr>
          <p:cNvPr id="26" name="TextBox 25"/>
          <p:cNvSpPr txBox="1"/>
          <p:nvPr/>
        </p:nvSpPr>
        <p:spPr>
          <a:xfrm>
            <a:off x="667657" y="3831771"/>
            <a:ext cx="788999" cy="369332"/>
          </a:xfrm>
          <a:prstGeom prst="rect">
            <a:avLst/>
          </a:prstGeom>
          <a:noFill/>
        </p:spPr>
        <p:txBody>
          <a:bodyPr wrap="none" rtlCol="0">
            <a:spAutoFit/>
          </a:bodyPr>
          <a:lstStyle/>
          <a:p>
            <a:r>
              <a:rPr lang="en-US" dirty="0" smtClean="0"/>
              <a:t>I hear</a:t>
            </a:r>
            <a:endParaRPr lang="en-US" dirty="0"/>
          </a:p>
        </p:txBody>
      </p:sp>
      <p:sp>
        <p:nvSpPr>
          <p:cNvPr id="27" name="TextBox 26"/>
          <p:cNvSpPr txBox="1"/>
          <p:nvPr/>
        </p:nvSpPr>
        <p:spPr>
          <a:xfrm>
            <a:off x="7199086" y="4655066"/>
            <a:ext cx="819455" cy="369332"/>
          </a:xfrm>
          <a:prstGeom prst="rect">
            <a:avLst/>
          </a:prstGeom>
          <a:noFill/>
        </p:spPr>
        <p:txBody>
          <a:bodyPr wrap="none" rtlCol="0">
            <a:spAutoFit/>
          </a:bodyPr>
          <a:lstStyle/>
          <a:p>
            <a:r>
              <a:rPr lang="en-US" dirty="0"/>
              <a:t>I</a:t>
            </a:r>
            <a:r>
              <a:rPr lang="en-US" dirty="0" smtClean="0"/>
              <a:t> taste</a:t>
            </a:r>
            <a:endParaRPr lang="en-US" dirty="0"/>
          </a:p>
        </p:txBody>
      </p:sp>
      <p:sp>
        <p:nvSpPr>
          <p:cNvPr id="28" name="TextBox 27"/>
          <p:cNvSpPr txBox="1"/>
          <p:nvPr/>
        </p:nvSpPr>
        <p:spPr>
          <a:xfrm>
            <a:off x="7024914" y="1836839"/>
            <a:ext cx="942887" cy="369332"/>
          </a:xfrm>
          <a:prstGeom prst="rect">
            <a:avLst/>
          </a:prstGeom>
          <a:noFill/>
        </p:spPr>
        <p:txBody>
          <a:bodyPr wrap="none" rtlCol="0">
            <a:spAutoFit/>
          </a:bodyPr>
          <a:lstStyle/>
          <a:p>
            <a:r>
              <a:rPr lang="en-US" dirty="0" smtClean="0"/>
              <a:t> I move</a:t>
            </a:r>
            <a:endParaRPr lang="en-US" dirty="0"/>
          </a:p>
        </p:txBody>
      </p:sp>
      <p:cxnSp>
        <p:nvCxnSpPr>
          <p:cNvPr id="32" name="Straight Arrow Connector 31"/>
          <p:cNvCxnSpPr>
            <a:endCxn id="26" idx="3"/>
          </p:cNvCxnSpPr>
          <p:nvPr/>
        </p:nvCxnSpPr>
        <p:spPr>
          <a:xfrm flipH="1" flipV="1">
            <a:off x="1456656" y="4016437"/>
            <a:ext cx="1649402" cy="92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5" idx="2"/>
          </p:cNvCxnSpPr>
          <p:nvPr/>
        </p:nvCxnSpPr>
        <p:spPr>
          <a:xfrm flipH="1" flipV="1">
            <a:off x="3711085" y="2575503"/>
            <a:ext cx="453810" cy="501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183086" y="4655066"/>
            <a:ext cx="841828"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287784" y="2206171"/>
            <a:ext cx="1321029" cy="1375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5886" y="6273317"/>
            <a:ext cx="8909811" cy="384721"/>
          </a:xfrm>
          <a:prstGeom prst="rect">
            <a:avLst/>
          </a:prstGeom>
          <a:noFill/>
        </p:spPr>
        <p:txBody>
          <a:bodyPr wrap="none" rtlCol="0">
            <a:spAutoFit/>
          </a:bodyPr>
          <a:lstStyle/>
          <a:p>
            <a:r>
              <a:rPr lang="en-US" sz="1900" b="1" dirty="0" smtClean="0">
                <a:solidFill>
                  <a:srgbClr val="FF0000"/>
                </a:solidFill>
              </a:rPr>
              <a:t>I ≠ my ways of being. I am more than them. I can choose among them.</a:t>
            </a:r>
            <a:endParaRPr lang="en-US" sz="1900" b="1" dirty="0">
              <a:solidFill>
                <a:srgbClr val="FF0000"/>
              </a:solidFill>
            </a:endParaRPr>
          </a:p>
        </p:txBody>
      </p:sp>
    </p:spTree>
    <p:extLst>
      <p:ext uri="{BB962C8B-B14F-4D97-AF65-F5344CB8AC3E}">
        <p14:creationId xmlns="" xmlns:p14="http://schemas.microsoft.com/office/powerpoint/2010/main" val="22267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 have my thoughts and feelings…</a:t>
            </a:r>
            <a:endParaRPr lang="en-US" dirty="0"/>
          </a:p>
        </p:txBody>
      </p:sp>
      <p:sp>
        <p:nvSpPr>
          <p:cNvPr id="5" name="Text Placeholder 4"/>
          <p:cNvSpPr>
            <a:spLocks noGrp="1"/>
          </p:cNvSpPr>
          <p:nvPr>
            <p:ph type="body" idx="1"/>
          </p:nvPr>
        </p:nvSpPr>
        <p:spPr/>
        <p:txBody>
          <a:bodyPr/>
          <a:lstStyle/>
          <a:p>
            <a:r>
              <a:rPr lang="en-US" sz="4000" dirty="0" smtClean="0"/>
              <a:t>…they don’t have me!</a:t>
            </a:r>
            <a:endParaRPr lang="en-US" sz="4000" dirty="0"/>
          </a:p>
        </p:txBody>
      </p:sp>
    </p:spTree>
    <p:extLst>
      <p:ext uri="{BB962C8B-B14F-4D97-AF65-F5344CB8AC3E}">
        <p14:creationId xmlns="" xmlns:p14="http://schemas.microsoft.com/office/powerpoint/2010/main" val="9307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From an RFT Perspective…</a:t>
            </a:r>
            <a:endParaRPr lang="en-US" dirty="0"/>
          </a:p>
        </p:txBody>
      </p:sp>
      <p:sp>
        <p:nvSpPr>
          <p:cNvPr id="3" name="Content Placeholder 2"/>
          <p:cNvSpPr>
            <a:spLocks noGrp="1"/>
          </p:cNvSpPr>
          <p:nvPr>
            <p:ph idx="1"/>
          </p:nvPr>
        </p:nvSpPr>
        <p:spPr>
          <a:xfrm>
            <a:off x="457200" y="1690624"/>
            <a:ext cx="8229600" cy="4325112"/>
          </a:xfrm>
        </p:spPr>
        <p:txBody>
          <a:bodyPr/>
          <a:lstStyle/>
          <a:p>
            <a:r>
              <a:rPr lang="en-US" dirty="0" smtClean="0"/>
              <a:t>Necessary frames</a:t>
            </a:r>
          </a:p>
          <a:p>
            <a:pPr lvl="1"/>
            <a:r>
              <a:rPr lang="en-US" dirty="0" smtClean="0"/>
              <a:t>I/you</a:t>
            </a:r>
          </a:p>
          <a:p>
            <a:pPr lvl="1"/>
            <a:r>
              <a:rPr lang="en-US" dirty="0" smtClean="0"/>
              <a:t>Now/then</a:t>
            </a:r>
          </a:p>
          <a:p>
            <a:pPr lvl="1"/>
            <a:r>
              <a:rPr lang="en-US" dirty="0" smtClean="0"/>
              <a:t>Here/there</a:t>
            </a:r>
          </a:p>
          <a:p>
            <a:r>
              <a:rPr lang="en-US" dirty="0" smtClean="0"/>
              <a:t>Builds to</a:t>
            </a:r>
          </a:p>
          <a:p>
            <a:pPr lvl="1"/>
            <a:r>
              <a:rPr lang="en-US" dirty="0" smtClean="0"/>
              <a:t>Me/my experiences</a:t>
            </a:r>
          </a:p>
          <a:p>
            <a:pPr lvl="1"/>
            <a:r>
              <a:rPr lang="en-US" dirty="0" smtClean="0"/>
              <a:t>Me/my behaviors (ways of being)</a:t>
            </a:r>
          </a:p>
          <a:p>
            <a:pPr lvl="1"/>
            <a:r>
              <a:rPr lang="en-US" dirty="0" smtClean="0"/>
              <a:t>In context</a:t>
            </a:r>
          </a:p>
          <a:p>
            <a:r>
              <a:rPr lang="en-US" dirty="0" smtClean="0"/>
              <a:t>Rule-governed: </a:t>
            </a:r>
            <a:r>
              <a:rPr lang="en-US" dirty="0" err="1" smtClean="0"/>
              <a:t>pliance</a:t>
            </a:r>
            <a:r>
              <a:rPr lang="en-US" dirty="0" smtClean="0"/>
              <a:t> or tracking?</a:t>
            </a:r>
            <a:endParaRPr lang="en-US" dirty="0"/>
          </a:p>
        </p:txBody>
      </p:sp>
    </p:spTree>
    <p:extLst>
      <p:ext uri="{BB962C8B-B14F-4D97-AF65-F5344CB8AC3E}">
        <p14:creationId xmlns="" xmlns:p14="http://schemas.microsoft.com/office/powerpoint/2010/main" val="1918758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533400"/>
            <a:ext cx="8229600" cy="1143000"/>
          </a:xfrm>
        </p:spPr>
        <p:txBody>
          <a:bodyPr>
            <a:normAutofit fontScale="90000"/>
          </a:bodyPr>
          <a:lstStyle/>
          <a:p>
            <a:r>
              <a:rPr lang="en-US" dirty="0"/>
              <a:t>A </a:t>
            </a:r>
            <a:r>
              <a:rPr lang="en-US" dirty="0" smtClean="0"/>
              <a:t>little data on “disorders” in youth…</a:t>
            </a:r>
            <a:endParaRPr lang="en-US" dirty="0"/>
          </a:p>
        </p:txBody>
      </p:sp>
      <p:sp>
        <p:nvSpPr>
          <p:cNvPr id="14339" name="Rectangle 3"/>
          <p:cNvSpPr>
            <a:spLocks noGrp="1" noChangeArrowheads="1"/>
          </p:cNvSpPr>
          <p:nvPr>
            <p:ph idx="1"/>
          </p:nvPr>
        </p:nvSpPr>
        <p:spPr>
          <a:xfrm>
            <a:off x="457200" y="1676400"/>
            <a:ext cx="8229600" cy="4325112"/>
          </a:xfrm>
        </p:spPr>
        <p:txBody>
          <a:bodyPr>
            <a:normAutofit fontScale="92500" lnSpcReduction="10000"/>
          </a:bodyPr>
          <a:lstStyle/>
          <a:p>
            <a:r>
              <a:rPr lang="en-US" sz="2600" dirty="0" smtClean="0">
                <a:latin typeface="+mj-lt"/>
              </a:rPr>
              <a:t>At least 1 in 4 or 5 young people aged 12-24 will suffer from a mental health disorder in a given year</a:t>
            </a:r>
          </a:p>
          <a:p>
            <a:r>
              <a:rPr lang="en-US" sz="2600" dirty="0" smtClean="0">
                <a:latin typeface="+mj-lt"/>
              </a:rPr>
              <a:t>75% of those with mental disorders experienced onset before age 24 (US, National </a:t>
            </a:r>
            <a:r>
              <a:rPr lang="en-US" sz="2600" dirty="0" err="1" smtClean="0">
                <a:latin typeface="+mj-lt"/>
              </a:rPr>
              <a:t>Comorbidity</a:t>
            </a:r>
            <a:r>
              <a:rPr lang="en-US" sz="2600" dirty="0" smtClean="0">
                <a:latin typeface="+mj-lt"/>
              </a:rPr>
              <a:t> Study)</a:t>
            </a:r>
          </a:p>
          <a:p>
            <a:r>
              <a:rPr lang="en-US" sz="2600" dirty="0" smtClean="0">
                <a:latin typeface="+mj-lt"/>
              </a:rPr>
              <a:t>One in four children *not* diagnosed experience functional impairment in at least one domain (</a:t>
            </a:r>
            <a:r>
              <a:rPr lang="en-US" sz="2600" dirty="0" err="1" smtClean="0">
                <a:latin typeface="+mj-lt"/>
              </a:rPr>
              <a:t>Espeleta</a:t>
            </a:r>
            <a:r>
              <a:rPr lang="en-US" sz="2600" dirty="0" smtClean="0">
                <a:latin typeface="+mj-lt"/>
              </a:rPr>
              <a:t> et al., 2001)</a:t>
            </a:r>
          </a:p>
          <a:p>
            <a:r>
              <a:rPr lang="en-US" sz="2600" dirty="0" smtClean="0">
                <a:latin typeface="+mj-lt"/>
              </a:rPr>
              <a:t>Suicide </a:t>
            </a:r>
            <a:endParaRPr lang="en-US" sz="2600" dirty="0">
              <a:latin typeface="+mj-lt"/>
            </a:endParaRPr>
          </a:p>
          <a:p>
            <a:pPr lvl="2"/>
            <a:r>
              <a:rPr lang="en-US" sz="2200" dirty="0">
                <a:latin typeface="+mj-lt"/>
              </a:rPr>
              <a:t>3</a:t>
            </a:r>
            <a:r>
              <a:rPr lang="en-US" sz="2200" baseline="30000" dirty="0">
                <a:latin typeface="+mj-lt"/>
              </a:rPr>
              <a:t>rd</a:t>
            </a:r>
            <a:r>
              <a:rPr lang="en-US" sz="2200" dirty="0">
                <a:latin typeface="+mj-lt"/>
              </a:rPr>
              <a:t> leading cause of death in 15 to 24 year-olds </a:t>
            </a:r>
          </a:p>
          <a:p>
            <a:pPr lvl="2"/>
            <a:r>
              <a:rPr lang="en-US" sz="2200" dirty="0">
                <a:latin typeface="+mj-lt"/>
              </a:rPr>
              <a:t>6</a:t>
            </a:r>
            <a:r>
              <a:rPr lang="en-US" sz="2200" baseline="30000" dirty="0">
                <a:latin typeface="+mj-lt"/>
              </a:rPr>
              <a:t>th</a:t>
            </a:r>
            <a:r>
              <a:rPr lang="en-US" sz="2200" dirty="0">
                <a:latin typeface="+mj-lt"/>
              </a:rPr>
              <a:t> in ages 5 to </a:t>
            </a:r>
            <a:r>
              <a:rPr lang="en-US" sz="2200" dirty="0" smtClean="0">
                <a:latin typeface="+mj-lt"/>
              </a:rPr>
              <a:t>14</a:t>
            </a:r>
          </a:p>
          <a:p>
            <a:r>
              <a:rPr lang="en-US" dirty="0" smtClean="0">
                <a:latin typeface="+mj-lt"/>
              </a:rPr>
              <a:t>Up to 100% of mental health needs are unmet in developing countries (Patel et al, 2007)</a:t>
            </a:r>
            <a:endParaRPr lang="en-US" dirty="0">
              <a:latin typeface="+mj-lt"/>
            </a:endParaRPr>
          </a:p>
          <a:p>
            <a:pPr lvl="1">
              <a:buFont typeface="Wingdings" pitchFamily="2" charset="2"/>
              <a:buNone/>
            </a:pPr>
            <a:endParaRPr lang="en-US" dirty="0">
              <a:latin typeface="+mj-lt"/>
            </a:endParaRPr>
          </a:p>
        </p:txBody>
      </p:sp>
    </p:spTree>
    <p:extLst>
      <p:ext uri="{BB962C8B-B14F-4D97-AF65-F5344CB8AC3E}">
        <p14:creationId xmlns="" xmlns:p14="http://schemas.microsoft.com/office/powerpoint/2010/main" val="27136016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4226</TotalTime>
  <Words>5716</Words>
  <Application>Microsoft Office PowerPoint</Application>
  <PresentationFormat>On-screen Show (4:3)</PresentationFormat>
  <Paragraphs>694</Paragraphs>
  <Slides>82</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Urban</vt:lpstr>
      <vt:lpstr>CorelDRAW</vt:lpstr>
      <vt:lpstr>ACT with Children, Adolescents, and Parents</vt:lpstr>
      <vt:lpstr>Learning Objectives   </vt:lpstr>
      <vt:lpstr>Informed  Consent </vt:lpstr>
      <vt:lpstr>Introductions &amp; Learning Goals</vt:lpstr>
      <vt:lpstr>Centering Exercise</vt:lpstr>
      <vt:lpstr>Slide 6</vt:lpstr>
      <vt:lpstr>Slide 7</vt:lpstr>
      <vt:lpstr>Children, Teens &amp; Parents Suffer, too</vt:lpstr>
      <vt:lpstr>A little data on “disorders” in youth…</vt:lpstr>
      <vt:lpstr>Slide 10</vt:lpstr>
      <vt:lpstr>What is at the heart of this suffering? </vt:lpstr>
      <vt:lpstr>A Contextual-Behavioral Account of Suffering</vt:lpstr>
      <vt:lpstr>Respondent Conditioning: First Things First</vt:lpstr>
      <vt:lpstr>So What’s Respondent Conditioning?</vt:lpstr>
      <vt:lpstr>Slide 15</vt:lpstr>
      <vt:lpstr>The A-B-Cs of Operant Conditioning</vt:lpstr>
      <vt:lpstr>Indirect (Relational) Conditioning</vt:lpstr>
      <vt:lpstr>How Relational Framing Works</vt:lpstr>
      <vt:lpstr>Important Features</vt:lpstr>
      <vt:lpstr>How Does Transformation  of Stimulus Function  Work?</vt:lpstr>
      <vt:lpstr>Some Relational Frames</vt:lpstr>
      <vt:lpstr>Types of Rule-Governed Behavior</vt:lpstr>
      <vt:lpstr>But when do kids’ minds start to work this way?</vt:lpstr>
      <vt:lpstr>Relational Framing</vt:lpstr>
      <vt:lpstr>Relational Framing</vt:lpstr>
      <vt:lpstr>Relational Framing</vt:lpstr>
      <vt:lpstr>Relational Framing</vt:lpstr>
      <vt:lpstr>RFT and Self (McHugh, Barnes-Holmes &amp; Barnes-Holmes, 2004)</vt:lpstr>
      <vt:lpstr>Josie, at 10 years old</vt:lpstr>
      <vt:lpstr>Slide 30</vt:lpstr>
      <vt:lpstr>And what about parents?</vt:lpstr>
      <vt:lpstr>Impaired Parenting: Externalizing Behaviors</vt:lpstr>
      <vt:lpstr>My Child’s Bad Behavior = ?</vt:lpstr>
      <vt:lpstr>Parent Emotion Regulation: Internalizing Behaviors</vt:lpstr>
      <vt:lpstr>Here’s the logic… </vt:lpstr>
      <vt:lpstr>So where do you start?</vt:lpstr>
      <vt:lpstr>Slide 37</vt:lpstr>
      <vt:lpstr>ACT as a Transdiagnostic Approach</vt:lpstr>
      <vt:lpstr>Slide 39</vt:lpstr>
      <vt:lpstr>Slide 40</vt:lpstr>
      <vt:lpstr>Slide 41</vt:lpstr>
      <vt:lpstr>ACT means…</vt:lpstr>
      <vt:lpstr>Slide 43</vt:lpstr>
      <vt:lpstr>Slide 44</vt:lpstr>
      <vt:lpstr>Slide 45</vt:lpstr>
      <vt:lpstr>Psychological Flexibility</vt:lpstr>
      <vt:lpstr>Psychological flexibility in the service of a valued life</vt:lpstr>
      <vt:lpstr>Avoidance and well-being</vt:lpstr>
      <vt:lpstr>Slide 49</vt:lpstr>
      <vt:lpstr>ACT with Kids</vt:lpstr>
      <vt:lpstr>Children and the Triflex:</vt:lpstr>
      <vt:lpstr>Setting the Context</vt:lpstr>
      <vt:lpstr>Establishing the Therapeutic Stance &amp; Contract: Role Play </vt:lpstr>
      <vt:lpstr>Mindfulness &amp; Acceptance Processes</vt:lpstr>
      <vt:lpstr>ACT with Kids: You Are Here</vt:lpstr>
      <vt:lpstr>Present Moment Awareness</vt:lpstr>
      <vt:lpstr>Present Moment</vt:lpstr>
      <vt:lpstr>Mindfulness</vt:lpstr>
      <vt:lpstr>Meeting your mind</vt:lpstr>
      <vt:lpstr>Slide 60</vt:lpstr>
      <vt:lpstr>Finish These Sentences…</vt:lpstr>
      <vt:lpstr>Helping Kids Meet Their Minds</vt:lpstr>
      <vt:lpstr>Teaching Mindfulness to Younger Children</vt:lpstr>
      <vt:lpstr>Experiential Exercise</vt:lpstr>
      <vt:lpstr>The Still Quiet Place (Saltzman &amp; Goldin, 2008)</vt:lpstr>
      <vt:lpstr>Mindfulness Practice for Teens &amp; Adults</vt:lpstr>
      <vt:lpstr>Slide 67</vt:lpstr>
      <vt:lpstr>Mindfulness for 2 Practice</vt:lpstr>
      <vt:lpstr>What happens from an RFT perspective</vt:lpstr>
      <vt:lpstr>Self as Context</vt:lpstr>
      <vt:lpstr>Self-as-Context</vt:lpstr>
      <vt:lpstr>Defusion</vt:lpstr>
      <vt:lpstr>Usefulness, and A Few Examples</vt:lpstr>
      <vt:lpstr>For Emotion Adventurers: You Are Here</vt:lpstr>
      <vt:lpstr>All the Words for Me</vt:lpstr>
      <vt:lpstr>Watching the Storm from your Still Quiet Ship</vt:lpstr>
      <vt:lpstr>Watching the Storm from your Ship</vt:lpstr>
      <vt:lpstr>Slide 78</vt:lpstr>
      <vt:lpstr>The Ways of Being Worksheet</vt:lpstr>
      <vt:lpstr>What happens from an RFT perspective</vt:lpstr>
      <vt:lpstr>I have my thoughts and feelings…</vt:lpstr>
      <vt:lpstr>From an RFT Perspective…</vt:lpstr>
    </vt:vector>
  </TitlesOfParts>
  <Company>louise hayes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louise hayes</dc:creator>
  <cp:lastModifiedBy>Partners Information Systems</cp:lastModifiedBy>
  <cp:revision>584</cp:revision>
  <dcterms:created xsi:type="dcterms:W3CDTF">2011-07-11T16:39:16Z</dcterms:created>
  <dcterms:modified xsi:type="dcterms:W3CDTF">2014-10-03T23:39:43Z</dcterms:modified>
</cp:coreProperties>
</file>